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91" r:id="rId10"/>
    <p:sldId id="290" r:id="rId11"/>
    <p:sldId id="292" r:id="rId12"/>
    <p:sldId id="293" r:id="rId13"/>
    <p:sldId id="295" r:id="rId14"/>
    <p:sldId id="297" r:id="rId15"/>
    <p:sldId id="268" r:id="rId16"/>
    <p:sldId id="323" r:id="rId17"/>
    <p:sldId id="281" r:id="rId18"/>
    <p:sldId id="283" r:id="rId19"/>
    <p:sldId id="275" r:id="rId20"/>
    <p:sldId id="284" r:id="rId21"/>
    <p:sldId id="300" r:id="rId22"/>
    <p:sldId id="308" r:id="rId23"/>
    <p:sldId id="309" r:id="rId24"/>
    <p:sldId id="310" r:id="rId25"/>
    <p:sldId id="311" r:id="rId26"/>
    <p:sldId id="312" r:id="rId27"/>
    <p:sldId id="313" r:id="rId28"/>
    <p:sldId id="269" r:id="rId29"/>
    <p:sldId id="314" r:id="rId30"/>
    <p:sldId id="31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 Dinsmore" initials="J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832"/>
    <a:srgbClr val="46B701"/>
    <a:srgbClr val="79B701"/>
    <a:srgbClr val="BE2A40"/>
    <a:srgbClr val="8E8C24"/>
    <a:srgbClr val="37368A"/>
    <a:srgbClr val="BE58A1"/>
    <a:srgbClr val="E96115"/>
    <a:srgbClr val="0B570C"/>
    <a:srgbClr val="F0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6" autoAdjust="0"/>
    <p:restoredTop sz="93991" autoAdjust="0"/>
  </p:normalViewPr>
  <p:slideViewPr>
    <p:cSldViewPr snapToGrid="0">
      <p:cViewPr varScale="1">
        <p:scale>
          <a:sx n="105" d="100"/>
          <a:sy n="105" d="100"/>
        </p:scale>
        <p:origin x="1408" y="19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CD5E9-B33E-9E4F-983C-DDE9C5A0C144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CF060-87AA-DF4F-ADCB-E6E8DA473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5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1F71A9-600C-CB40-88BB-09EC530B4D5C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308C0-D4B1-7C4C-B449-57332042572F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D2ED23-AF5A-9048-B9A6-285292D49263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FE41E6-1BAF-AF44-829E-71F64E23D224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379A7A-1EBE-B84F-A9FC-F59C0652A12F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E1F8F8-2949-5447-B740-836A23FFE230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276B15-6062-BC47-80CA-41A37ABB29A4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120E92-05EB-1B4B-B0A9-CFC227447288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3968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3D683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3 Lecture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2014 Pearson Education, Inc.</a:t>
            </a:r>
          </a:p>
        </p:txBody>
      </p:sp>
      <p:sp>
        <p:nvSpPr>
          <p:cNvPr id="4121" name="Text Box 25"/>
          <p:cNvSpPr txBox="1">
            <a:spLocks noChangeArrowheads="1"/>
          </p:cNvSpPr>
          <p:nvPr userDrawn="1"/>
        </p:nvSpPr>
        <p:spPr bwMode="auto">
          <a:xfrm>
            <a:off x="88900" y="635000"/>
            <a:ext cx="89058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3200" b="1" dirty="0"/>
              <a:t>Pearson</a:t>
            </a:r>
            <a:r>
              <a:rPr lang="en-US" sz="3200" b="1" baseline="0" dirty="0"/>
              <a:t> </a:t>
            </a:r>
            <a:r>
              <a:rPr lang="en-US" sz="3200" b="1" dirty="0"/>
              <a:t>Physics </a:t>
            </a:r>
          </a:p>
        </p:txBody>
      </p:sp>
      <p:pic>
        <p:nvPicPr>
          <p:cNvPr id="11" name="Picture 10" descr="WALK1156_01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1574800"/>
            <a:ext cx="3765462" cy="5056632"/>
          </a:xfrm>
          <a:prstGeom prst="rect">
            <a:avLst/>
          </a:prstGeom>
          <a:noFill/>
          <a:ln>
            <a:solidFill>
              <a:srgbClr val="3D6832"/>
            </a:solidFill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D68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D6832"/>
              </a:buClr>
              <a:defRPr/>
            </a:lvl1pPr>
            <a:lvl2pPr>
              <a:buClr>
                <a:srgbClr val="3D6832"/>
              </a:buClr>
              <a:defRPr/>
            </a:lvl2pPr>
            <a:lvl3pPr>
              <a:buClr>
                <a:srgbClr val="3D6832"/>
              </a:buClr>
              <a:defRPr/>
            </a:lvl3pPr>
            <a:lvl4pPr>
              <a:buClr>
                <a:srgbClr val="3D6832"/>
              </a:buClr>
              <a:defRPr/>
            </a:lvl4pPr>
            <a:lvl5pPr>
              <a:buClr>
                <a:srgbClr val="3D68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281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0" algn="l">
              <a:defRPr sz="1200" b="1" baseline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/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3D6832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D683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D683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D683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D683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D6832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3124200"/>
            <a:ext cx="3939582" cy="10772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Acceleration and Accelerated Motion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6" y="4860925"/>
            <a:ext cx="2137999" cy="707886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eaLnBrk="1" hangingPunct="1">
              <a:defRPr/>
            </a:pPr>
            <a:r>
              <a:rPr lang="en-US" dirty="0">
                <a:cs typeface="+mn-cs"/>
              </a:rPr>
              <a:t>Prepared by Chris Chiaverina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/>
              <a:t>© 2014 Pearson Education, Inc.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429D-1007-404A-B04A-703D8A8A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 can change with time or be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1263-E732-1643-A537-C47A1B56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141413"/>
            <a:ext cx="8568810" cy="5472112"/>
          </a:xfrm>
        </p:spPr>
        <p:txBody>
          <a:bodyPr/>
          <a:lstStyle/>
          <a:p>
            <a:r>
              <a:rPr lang="en-US" dirty="0"/>
              <a:t>Imagine you are at a stoplight and it changes to green.  Your car increases its velocity and you can feel its acceleration.  However; your car will slow down eventually to avoid receiving a speeding ticket.</a:t>
            </a:r>
          </a:p>
          <a:p>
            <a:r>
              <a:rPr lang="en-US" dirty="0"/>
              <a:t>We refer to the acceleration of an object at a given instant of time as the</a:t>
            </a:r>
            <a:r>
              <a:rPr lang="en-US" u="sng" dirty="0">
                <a:highlight>
                  <a:srgbClr val="FFFF00"/>
                </a:highlight>
              </a:rPr>
              <a:t> instantaneous acceleration.</a:t>
            </a:r>
          </a:p>
          <a:p>
            <a:r>
              <a:rPr lang="en-US" dirty="0"/>
              <a:t>Most of the situations in this book involve objects that experience </a:t>
            </a:r>
            <a:r>
              <a:rPr lang="en-US" u="sng" dirty="0">
                <a:highlight>
                  <a:srgbClr val="FFFF00"/>
                </a:highlight>
              </a:rPr>
              <a:t>constant accelerations. </a:t>
            </a:r>
            <a:r>
              <a:rPr lang="en-US" dirty="0"/>
              <a:t>( where the accelerations are the same at every instant in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C9F17-9A57-5942-B594-CE9C7982B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2014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25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0E92-CC57-0D44-A525-71B0CA62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881"/>
            <a:ext cx="9144000" cy="579438"/>
          </a:xfrm>
        </p:spPr>
        <p:txBody>
          <a:bodyPr/>
          <a:lstStyle/>
          <a:p>
            <a:r>
              <a:rPr lang="en-US" dirty="0"/>
              <a:t>What does this V-T Graph look like?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A167EE-5359-6741-BAE7-C6F7FF2FC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88045"/>
            <a:ext cx="4547027" cy="420841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DC8E51-BBDA-D04A-85C8-3726F7519C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9184" y="1488045"/>
            <a:ext cx="4038600" cy="462855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81DDC-463F-C64C-905B-220C72134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2014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63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6E8F-1D36-BC40-A4BC-B6453397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can be determined graphically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AA9806-1F68-834B-89F7-C1CB8C169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81034" y="1343741"/>
            <a:ext cx="5328995" cy="417051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F8F5DC-357A-C443-92E0-2E3FB17E3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22" y="1042988"/>
            <a:ext cx="4038600" cy="5106987"/>
          </a:xfrm>
        </p:spPr>
        <p:txBody>
          <a:bodyPr/>
          <a:lstStyle/>
          <a:p>
            <a:r>
              <a:rPr lang="en-US" dirty="0"/>
              <a:t>What information does the </a:t>
            </a:r>
            <a:r>
              <a:rPr lang="en-US" u="sng" dirty="0"/>
              <a:t>slope of a Velocity vs. Time Graph </a:t>
            </a:r>
            <a:r>
              <a:rPr lang="en-US" dirty="0"/>
              <a:t>tell us?</a:t>
            </a:r>
          </a:p>
          <a:p>
            <a:r>
              <a:rPr lang="en-US" dirty="0"/>
              <a:t>It gives us info </a:t>
            </a:r>
          </a:p>
          <a:p>
            <a:pPr marL="0" indent="0">
              <a:buNone/>
            </a:pPr>
            <a:r>
              <a:rPr lang="en-US" dirty="0"/>
              <a:t>about an object’s </a:t>
            </a:r>
            <a:r>
              <a:rPr lang="en-US" u="sng" dirty="0"/>
              <a:t>acceleration.</a:t>
            </a:r>
          </a:p>
          <a:p>
            <a:r>
              <a:rPr lang="en-US" dirty="0"/>
              <a:t>The velocity is increasing but the acceleration remains constant.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C7F6A-5A3F-BC42-A9BC-99755F59E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2014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2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Pg77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b="5914"/>
          <a:stretch/>
        </p:blipFill>
        <p:spPr>
          <a:xfrm>
            <a:off x="22786" y="1190029"/>
            <a:ext cx="9098428" cy="5099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44F91-8514-3F4C-BBC4-0DEC73D44CFA}"/>
              </a:ext>
            </a:extLst>
          </p:cNvPr>
          <p:cNvSpPr txBox="1"/>
          <p:nvPr/>
        </p:nvSpPr>
        <p:spPr>
          <a:xfrm>
            <a:off x="123569" y="333633"/>
            <a:ext cx="888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D6832"/>
                </a:solidFill>
              </a:rPr>
              <a:t>Which car has the greater acceleration?</a:t>
            </a:r>
          </a:p>
        </p:txBody>
      </p:sp>
    </p:spTree>
    <p:extLst>
      <p:ext uri="{BB962C8B-B14F-4D97-AF65-F5344CB8AC3E}">
        <p14:creationId xmlns:p14="http://schemas.microsoft.com/office/powerpoint/2010/main" val="345147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8F464C-DAB6-B74A-AA9F-40D63674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6" y="140595"/>
            <a:ext cx="8438755" cy="1569660"/>
          </a:xfrm>
        </p:spPr>
        <p:txBody>
          <a:bodyPr/>
          <a:lstStyle/>
          <a:p>
            <a:r>
              <a:rPr lang="en-US"/>
              <a:t>Speed </a:t>
            </a:r>
            <a:r>
              <a:rPr lang="en-US" dirty="0"/>
              <a:t>increases or decreases depending on positive or negative velocity and acceleration.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80A847-B80E-7148-A7E9-586B44B05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6856" y="4002538"/>
            <a:ext cx="5836484" cy="22904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C1F1A-CEA7-D245-A592-EA8694BB4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2014 Pearson Education, Inc.</a:t>
            </a:r>
            <a:endParaRPr lang="en-GB" dirty="0"/>
          </a:p>
        </p:txBody>
      </p:sp>
      <p:pic>
        <p:nvPicPr>
          <p:cNvPr id="10" name="Content Placeholder 9" descr="03_06_Figure.jpg">
            <a:extLst>
              <a:ext uri="{FF2B5EF4-FFF2-40B4-BE49-F238E27FC236}">
                <a16:creationId xmlns:a16="http://schemas.microsoft.com/office/drawing/2014/main" id="{D5F285DE-F230-394F-8436-18CD074FF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>
          <a:xfrm>
            <a:off x="433396" y="1710255"/>
            <a:ext cx="5836484" cy="21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87313" y="1062681"/>
            <a:ext cx="9144000" cy="2804984"/>
          </a:xfrm>
        </p:spPr>
        <p:txBody>
          <a:bodyPr/>
          <a:lstStyle/>
          <a:p>
            <a:r>
              <a:rPr lang="en-US" dirty="0"/>
              <a:t>3.2  Motion with Constant Acceleration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584775"/>
          </a:xfrm>
        </p:spPr>
        <p:txBody>
          <a:bodyPr/>
          <a:lstStyle/>
          <a:p>
            <a:r>
              <a:rPr lang="en-US" dirty="0"/>
              <a:t>The Big “4” Kinematic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8" y="925550"/>
            <a:ext cx="8720254" cy="5542157"/>
          </a:xfrm>
        </p:spPr>
        <p:txBody>
          <a:bodyPr/>
          <a:lstStyle/>
          <a:p>
            <a:r>
              <a:rPr lang="en-US" sz="2000" dirty="0"/>
              <a:t>The kinematic equations are a set of four equations that can be utilized to predict unknown information about an object's motion if other information is known. </a:t>
            </a:r>
          </a:p>
          <a:p>
            <a:r>
              <a:rPr lang="en-US" sz="2000" dirty="0"/>
              <a:t>The equations can be utilized for any motion that can be described as being either a constant velocity motion (an acceleration of 0 m/s/s) or a constant acceleration motion. </a:t>
            </a:r>
          </a:p>
          <a:p>
            <a:r>
              <a:rPr lang="en-US" sz="2000" dirty="0"/>
              <a:t>They can never be used over any time period during which the acceleration is changing</a:t>
            </a:r>
          </a:p>
          <a:p>
            <a:pPr marL="0" indent="0">
              <a:buNone/>
            </a:pPr>
            <a:r>
              <a:rPr lang="en-US" sz="3200" dirty="0"/>
              <a:t>    1.   </a:t>
            </a:r>
            <a:r>
              <a:rPr lang="en-US" sz="3200" dirty="0" err="1"/>
              <a:t>X</a:t>
            </a:r>
            <a:r>
              <a:rPr lang="en-US" sz="3200" baseline="-25000" dirty="0" err="1"/>
              <a:t>f</a:t>
            </a:r>
            <a:r>
              <a:rPr lang="en-US" sz="3200" dirty="0"/>
              <a:t> = X</a:t>
            </a:r>
            <a:r>
              <a:rPr lang="en-US" sz="3200" baseline="-25000" dirty="0"/>
              <a:t>i</a:t>
            </a:r>
            <a:r>
              <a:rPr lang="en-US" sz="3200" dirty="0"/>
              <a:t> +.5(V</a:t>
            </a:r>
            <a:r>
              <a:rPr lang="en-US" sz="3200" baseline="-25000" dirty="0"/>
              <a:t>i</a:t>
            </a:r>
            <a:r>
              <a:rPr lang="en-US" sz="3200" dirty="0"/>
              <a:t> + </a:t>
            </a:r>
            <a:r>
              <a:rPr lang="en-US" sz="3200" dirty="0" err="1"/>
              <a:t>V</a:t>
            </a:r>
            <a:r>
              <a:rPr lang="en-US" sz="3200" baseline="-25000" dirty="0" err="1"/>
              <a:t>f</a:t>
            </a:r>
            <a:r>
              <a:rPr lang="en-US" sz="3200" dirty="0"/>
              <a:t>) t</a:t>
            </a:r>
          </a:p>
          <a:p>
            <a:pPr marL="0" indent="0">
              <a:buNone/>
            </a:pPr>
            <a:r>
              <a:rPr lang="en-US" sz="3200" dirty="0"/>
              <a:t>     2.  </a:t>
            </a:r>
            <a:r>
              <a:rPr lang="en-US" sz="3200" dirty="0" err="1"/>
              <a:t>X</a:t>
            </a:r>
            <a:r>
              <a:rPr lang="en-US" sz="3200" baseline="-25000" dirty="0" err="1"/>
              <a:t>f</a:t>
            </a:r>
            <a:r>
              <a:rPr lang="en-US" sz="3200" dirty="0"/>
              <a:t> = X</a:t>
            </a:r>
            <a:r>
              <a:rPr lang="en-US" sz="3200" baseline="-25000" dirty="0"/>
              <a:t>i</a:t>
            </a:r>
            <a:r>
              <a:rPr lang="en-US" sz="3200" dirty="0"/>
              <a:t> + V</a:t>
            </a:r>
            <a:r>
              <a:rPr lang="en-US" sz="3200" baseline="-25000" dirty="0"/>
              <a:t>i</a:t>
            </a:r>
            <a:r>
              <a:rPr lang="en-US" sz="3200" dirty="0"/>
              <a:t>t + .5at</a:t>
            </a:r>
            <a:r>
              <a:rPr lang="en-US" sz="3200" baseline="30000" dirty="0"/>
              <a:t>2</a:t>
            </a:r>
          </a:p>
          <a:p>
            <a:pPr marL="0" indent="0">
              <a:buNone/>
            </a:pPr>
            <a:r>
              <a:rPr lang="en-US" sz="3200" dirty="0"/>
              <a:t>     3.  </a:t>
            </a:r>
            <a:r>
              <a:rPr lang="en-US" sz="3200" dirty="0" err="1"/>
              <a:t>V</a:t>
            </a:r>
            <a:r>
              <a:rPr lang="en-US" sz="3200" baseline="-25000" dirty="0" err="1"/>
              <a:t>f</a:t>
            </a:r>
            <a:r>
              <a:rPr lang="en-US" sz="3200" dirty="0"/>
              <a:t> = V</a:t>
            </a:r>
            <a:r>
              <a:rPr lang="en-US" sz="3200" baseline="-25000" dirty="0"/>
              <a:t>i</a:t>
            </a:r>
            <a:r>
              <a:rPr lang="en-US" sz="3200" dirty="0"/>
              <a:t> + at</a:t>
            </a:r>
          </a:p>
          <a:p>
            <a:pPr marL="0" indent="0">
              <a:buNone/>
            </a:pPr>
            <a:r>
              <a:rPr lang="en-US" sz="3200" dirty="0"/>
              <a:t>     4.  V</a:t>
            </a:r>
            <a:r>
              <a:rPr lang="en-US" sz="3200" baseline="-25000" dirty="0"/>
              <a:t>f</a:t>
            </a:r>
            <a:r>
              <a:rPr lang="en-US" sz="3200" baseline="30000" dirty="0"/>
              <a:t>2</a:t>
            </a:r>
            <a:r>
              <a:rPr lang="en-US" sz="3200" dirty="0"/>
              <a:t> = V</a:t>
            </a:r>
            <a:r>
              <a:rPr lang="en-US" sz="3200" baseline="-25000" dirty="0"/>
              <a:t>i</a:t>
            </a:r>
            <a:r>
              <a:rPr lang="en-US" sz="3200" baseline="30000" dirty="0"/>
              <a:t>2</a:t>
            </a:r>
            <a:r>
              <a:rPr lang="en-US" sz="3200" dirty="0"/>
              <a:t> + 2aΔx</a:t>
            </a:r>
          </a:p>
          <a:p>
            <a:pPr marL="0" indent="0">
              <a:buNone/>
            </a:pPr>
            <a:r>
              <a:rPr lang="en-US" sz="2400" baseline="300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0812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Pg87_UnFigur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"/>
          <a:stretch/>
        </p:blipFill>
        <p:spPr>
          <a:xfrm>
            <a:off x="271272" y="685800"/>
            <a:ext cx="8601456" cy="52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7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Pg87_UnFigur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"/>
          <a:stretch/>
        </p:blipFill>
        <p:spPr>
          <a:xfrm>
            <a:off x="271272" y="743712"/>
            <a:ext cx="8601456" cy="51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Pg89_UnFigur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/>
        </p:blipFill>
        <p:spPr>
          <a:xfrm>
            <a:off x="588264" y="112776"/>
            <a:ext cx="7967472" cy="64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6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Contents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 Acceleration</a:t>
            </a:r>
          </a:p>
          <a:p>
            <a:r>
              <a:rPr lang="en-US" dirty="0"/>
              <a:t>3.2 Motion with Constant Acceleration (Kinematic Equations)</a:t>
            </a:r>
          </a:p>
          <a:p>
            <a:r>
              <a:rPr lang="en-US" dirty="0"/>
              <a:t>3.3 Velocity-Time Graphs with Constant Acceleration</a:t>
            </a:r>
          </a:p>
          <a:p>
            <a:r>
              <a:rPr lang="en-US" dirty="0"/>
              <a:t>3.4 Free Fall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Pg89_UnFigur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>
          <a:xfrm>
            <a:off x="271272" y="1124712"/>
            <a:ext cx="8601456" cy="44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8F68484-6E87-6E4C-BF77-58C40CAC1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11" y="304909"/>
            <a:ext cx="9144000" cy="579438"/>
          </a:xfrm>
        </p:spPr>
        <p:txBody>
          <a:bodyPr/>
          <a:lstStyle/>
          <a:p>
            <a:pPr eaLnBrk="1" hangingPunct="1"/>
            <a:r>
              <a:rPr lang="en-US" altLang="en-US" dirty="0"/>
              <a:t>3.3  Velocity -Time Graphs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6A5458B-044C-0542-9089-C38B3161C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slope of a V-T graph is equal to the object’s acceleration in that segment.</a:t>
            </a:r>
          </a:p>
        </p:txBody>
      </p:sp>
      <p:grpSp>
        <p:nvGrpSpPr>
          <p:cNvPr id="24579" name="Group 26">
            <a:extLst>
              <a:ext uri="{FF2B5EF4-FFF2-40B4-BE49-F238E27FC236}">
                <a16:creationId xmlns:a16="http://schemas.microsoft.com/office/drawing/2014/main" id="{9F0D18EB-F4D8-A84C-A64C-B6FDB05FBAAF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3124200"/>
            <a:ext cx="4254500" cy="2881313"/>
            <a:chOff x="1064" y="1824"/>
            <a:chExt cx="2680" cy="1815"/>
          </a:xfrm>
        </p:grpSpPr>
        <p:sp>
          <p:nvSpPr>
            <p:cNvPr id="24610" name="Line 4">
              <a:extLst>
                <a:ext uri="{FF2B5EF4-FFF2-40B4-BE49-F238E27FC236}">
                  <a16:creationId xmlns:a16="http://schemas.microsoft.com/office/drawing/2014/main" id="{D30E7A0B-70B4-7E45-AD5E-26247ACDB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5">
              <a:extLst>
                <a:ext uri="{FF2B5EF4-FFF2-40B4-BE49-F238E27FC236}">
                  <a16:creationId xmlns:a16="http://schemas.microsoft.com/office/drawing/2014/main" id="{4D41F186-2A9A-C04F-BE4B-80490353C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16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6">
              <a:extLst>
                <a:ext uri="{FF2B5EF4-FFF2-40B4-BE49-F238E27FC236}">
                  <a16:creationId xmlns:a16="http://schemas.microsoft.com/office/drawing/2014/main" id="{0078343B-AE3C-DF47-A2ED-B1724D84B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7">
              <a:extLst>
                <a:ext uri="{FF2B5EF4-FFF2-40B4-BE49-F238E27FC236}">
                  <a16:creationId xmlns:a16="http://schemas.microsoft.com/office/drawing/2014/main" id="{10315C3C-E4B6-544E-A997-8951C1B48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8">
              <a:extLst>
                <a:ext uri="{FF2B5EF4-FFF2-40B4-BE49-F238E27FC236}">
                  <a16:creationId xmlns:a16="http://schemas.microsoft.com/office/drawing/2014/main" id="{F816254D-3206-3C48-AFED-93D1C6A6E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9">
              <a:extLst>
                <a:ext uri="{FF2B5EF4-FFF2-40B4-BE49-F238E27FC236}">
                  <a16:creationId xmlns:a16="http://schemas.microsoft.com/office/drawing/2014/main" id="{0D697D2C-BF05-D54C-9371-52CD265F4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10">
              <a:extLst>
                <a:ext uri="{FF2B5EF4-FFF2-40B4-BE49-F238E27FC236}">
                  <a16:creationId xmlns:a16="http://schemas.microsoft.com/office/drawing/2014/main" id="{88135598-5082-FE4B-92EF-69CD95368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1">
              <a:extLst>
                <a:ext uri="{FF2B5EF4-FFF2-40B4-BE49-F238E27FC236}">
                  <a16:creationId xmlns:a16="http://schemas.microsoft.com/office/drawing/2014/main" id="{FBA12F5C-E585-924D-A272-3449C35D3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2">
              <a:extLst>
                <a:ext uri="{FF2B5EF4-FFF2-40B4-BE49-F238E27FC236}">
                  <a16:creationId xmlns:a16="http://schemas.microsoft.com/office/drawing/2014/main" id="{58EB5856-CC36-E649-AECF-1D7832FA7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3">
              <a:extLst>
                <a:ext uri="{FF2B5EF4-FFF2-40B4-BE49-F238E27FC236}">
                  <a16:creationId xmlns:a16="http://schemas.microsoft.com/office/drawing/2014/main" id="{D447B686-B982-0445-8F04-28E52D6C8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2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4">
              <a:extLst>
                <a:ext uri="{FF2B5EF4-FFF2-40B4-BE49-F238E27FC236}">
                  <a16:creationId xmlns:a16="http://schemas.microsoft.com/office/drawing/2014/main" id="{A760D655-C854-0743-8EE0-88C5CFCEA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Text Box 15">
              <a:extLst>
                <a:ext uri="{FF2B5EF4-FFF2-40B4-BE49-F238E27FC236}">
                  <a16:creationId xmlns:a16="http://schemas.microsoft.com/office/drawing/2014/main" id="{AC33E500-20E0-C44A-A7C0-74BC6A67A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40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 (s)</a:t>
              </a:r>
            </a:p>
          </p:txBody>
        </p:sp>
        <p:sp>
          <p:nvSpPr>
            <p:cNvPr id="24622" name="Text Box 16">
              <a:extLst>
                <a:ext uri="{FF2B5EF4-FFF2-40B4-BE49-F238E27FC236}">
                  <a16:creationId xmlns:a16="http://schemas.microsoft.com/office/drawing/2014/main" id="{B4D1E965-F0EC-4F4C-AFE8-4C51D2E22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53" y="2283"/>
              <a:ext cx="10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velocity (m/s)</a:t>
              </a:r>
            </a:p>
          </p:txBody>
        </p:sp>
        <p:sp>
          <p:nvSpPr>
            <p:cNvPr id="24623" name="Text Box 17">
              <a:extLst>
                <a:ext uri="{FF2B5EF4-FFF2-40B4-BE49-F238E27FC236}">
                  <a16:creationId xmlns:a16="http://schemas.microsoft.com/office/drawing/2014/main" id="{3EDA0AD3-082B-1F4F-B3B0-38E428B8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1.0</a:t>
              </a:r>
            </a:p>
          </p:txBody>
        </p:sp>
        <p:sp>
          <p:nvSpPr>
            <p:cNvPr id="24624" name="Text Box 18">
              <a:extLst>
                <a:ext uri="{FF2B5EF4-FFF2-40B4-BE49-F238E27FC236}">
                  <a16:creationId xmlns:a16="http://schemas.microsoft.com/office/drawing/2014/main" id="{F8462F2C-2DF3-E74D-A7E1-8AD6ABC7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2.0</a:t>
              </a:r>
            </a:p>
          </p:txBody>
        </p:sp>
        <p:sp>
          <p:nvSpPr>
            <p:cNvPr id="24625" name="Text Box 19">
              <a:extLst>
                <a:ext uri="{FF2B5EF4-FFF2-40B4-BE49-F238E27FC236}">
                  <a16:creationId xmlns:a16="http://schemas.microsoft.com/office/drawing/2014/main" id="{840CA56A-5A7C-1548-B7A2-9F4B8D38C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3.0</a:t>
              </a:r>
            </a:p>
          </p:txBody>
        </p:sp>
        <p:sp>
          <p:nvSpPr>
            <p:cNvPr id="24626" name="Text Box 20">
              <a:extLst>
                <a:ext uri="{FF2B5EF4-FFF2-40B4-BE49-F238E27FC236}">
                  <a16:creationId xmlns:a16="http://schemas.microsoft.com/office/drawing/2014/main" id="{08F2E1E8-4469-1146-A9F8-DD62C7984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4.0</a:t>
              </a:r>
            </a:p>
          </p:txBody>
        </p:sp>
        <p:sp>
          <p:nvSpPr>
            <p:cNvPr id="24627" name="Text Box 21">
              <a:extLst>
                <a:ext uri="{FF2B5EF4-FFF2-40B4-BE49-F238E27FC236}">
                  <a16:creationId xmlns:a16="http://schemas.microsoft.com/office/drawing/2014/main" id="{0227BCFA-4D2C-C645-9457-6D4EB7E63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83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10.</a:t>
              </a:r>
            </a:p>
          </p:txBody>
        </p:sp>
        <p:sp>
          <p:nvSpPr>
            <p:cNvPr id="24628" name="Text Box 22">
              <a:extLst>
                <a:ext uri="{FF2B5EF4-FFF2-40B4-BE49-F238E27FC236}">
                  <a16:creationId xmlns:a16="http://schemas.microsoft.com/office/drawing/2014/main" id="{A5615AC9-DE0E-D948-A981-D5AC7E2AB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59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20.</a:t>
              </a:r>
            </a:p>
          </p:txBody>
        </p:sp>
        <p:sp>
          <p:nvSpPr>
            <p:cNvPr id="24629" name="Text Box 23">
              <a:extLst>
                <a:ext uri="{FF2B5EF4-FFF2-40B4-BE49-F238E27FC236}">
                  <a16:creationId xmlns:a16="http://schemas.microsoft.com/office/drawing/2014/main" id="{1EE6E514-71A8-FC45-A9F0-E3C68CEEB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5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30.</a:t>
              </a:r>
            </a:p>
          </p:txBody>
        </p:sp>
        <p:sp>
          <p:nvSpPr>
            <p:cNvPr id="24630" name="Text Box 24">
              <a:extLst>
                <a:ext uri="{FF2B5EF4-FFF2-40B4-BE49-F238E27FC236}">
                  <a16:creationId xmlns:a16="http://schemas.microsoft.com/office/drawing/2014/main" id="{2634E3A1-FAF7-9549-89BA-D874F4145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11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40.</a:t>
              </a:r>
            </a:p>
          </p:txBody>
        </p:sp>
        <p:sp>
          <p:nvSpPr>
            <p:cNvPr id="24631" name="Text Box 25">
              <a:extLst>
                <a:ext uri="{FF2B5EF4-FFF2-40B4-BE49-F238E27FC236}">
                  <a16:creationId xmlns:a16="http://schemas.microsoft.com/office/drawing/2014/main" id="{973A2149-FA84-DC47-B982-956EEFC67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87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50.</a:t>
              </a:r>
            </a:p>
          </p:txBody>
        </p:sp>
      </p:grpSp>
      <p:grpSp>
        <p:nvGrpSpPr>
          <p:cNvPr id="24580" name="Group 31">
            <a:extLst>
              <a:ext uri="{FF2B5EF4-FFF2-40B4-BE49-F238E27FC236}">
                <a16:creationId xmlns:a16="http://schemas.microsoft.com/office/drawing/2014/main" id="{0842D10E-F377-F347-9C45-1EE5ED84464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2286000" cy="2133600"/>
            <a:chOff x="1728" y="1920"/>
            <a:chExt cx="1440" cy="1344"/>
          </a:xfrm>
        </p:grpSpPr>
        <p:sp>
          <p:nvSpPr>
            <p:cNvPr id="24606" name="Line 27">
              <a:extLst>
                <a:ext uri="{FF2B5EF4-FFF2-40B4-BE49-F238E27FC236}">
                  <a16:creationId xmlns:a16="http://schemas.microsoft.com/office/drawing/2014/main" id="{11D52FD9-0431-2B42-A025-E7429046E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8">
              <a:extLst>
                <a:ext uri="{FF2B5EF4-FFF2-40B4-BE49-F238E27FC236}">
                  <a16:creationId xmlns:a16="http://schemas.microsoft.com/office/drawing/2014/main" id="{13BCF735-14B5-8C4B-8BF1-0B54FFEDE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29">
              <a:extLst>
                <a:ext uri="{FF2B5EF4-FFF2-40B4-BE49-F238E27FC236}">
                  <a16:creationId xmlns:a16="http://schemas.microsoft.com/office/drawing/2014/main" id="{DC0DA22F-B73C-7A40-B345-B8A864D41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0">
              <a:extLst>
                <a:ext uri="{FF2B5EF4-FFF2-40B4-BE49-F238E27FC236}">
                  <a16:creationId xmlns:a16="http://schemas.microsoft.com/office/drawing/2014/main" id="{13E37D71-876B-BF45-B712-3F6AA5F46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1" name="Group 37">
            <a:extLst>
              <a:ext uri="{FF2B5EF4-FFF2-40B4-BE49-F238E27FC236}">
                <a16:creationId xmlns:a16="http://schemas.microsoft.com/office/drawing/2014/main" id="{027C6795-D03A-A244-9FC9-F2AED5573F1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352800"/>
            <a:ext cx="3505200" cy="1524000"/>
            <a:chOff x="1248" y="2064"/>
            <a:chExt cx="2064" cy="960"/>
          </a:xfrm>
        </p:grpSpPr>
        <p:sp>
          <p:nvSpPr>
            <p:cNvPr id="24601" name="Line 32">
              <a:extLst>
                <a:ext uri="{FF2B5EF4-FFF2-40B4-BE49-F238E27FC236}">
                  <a16:creationId xmlns:a16="http://schemas.microsoft.com/office/drawing/2014/main" id="{DF5985F2-F1E5-194C-BA64-23CDE0322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06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33">
              <a:extLst>
                <a:ext uri="{FF2B5EF4-FFF2-40B4-BE49-F238E27FC236}">
                  <a16:creationId xmlns:a16="http://schemas.microsoft.com/office/drawing/2014/main" id="{55F39DE7-00E4-D947-80A2-755A4D869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30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34">
              <a:extLst>
                <a:ext uri="{FF2B5EF4-FFF2-40B4-BE49-F238E27FC236}">
                  <a16:creationId xmlns:a16="http://schemas.microsoft.com/office/drawing/2014/main" id="{25A60C2B-3D5D-194F-A284-DFC2961EB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54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35">
              <a:extLst>
                <a:ext uri="{FF2B5EF4-FFF2-40B4-BE49-F238E27FC236}">
                  <a16:creationId xmlns:a16="http://schemas.microsoft.com/office/drawing/2014/main" id="{A2991142-40B8-324D-AA04-9BDF5D28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78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36">
              <a:extLst>
                <a:ext uri="{FF2B5EF4-FFF2-40B4-BE49-F238E27FC236}">
                  <a16:creationId xmlns:a16="http://schemas.microsoft.com/office/drawing/2014/main" id="{AB8C27E5-0556-7349-8C9A-C76211A6E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2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88" name="Oval 40">
            <a:extLst>
              <a:ext uri="{FF2B5EF4-FFF2-40B4-BE49-F238E27FC236}">
                <a16:creationId xmlns:a16="http://schemas.microsoft.com/office/drawing/2014/main" id="{C65B4710-2700-C04A-BBF8-D1A93FC1F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4803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89" name="Oval 41">
            <a:extLst>
              <a:ext uri="{FF2B5EF4-FFF2-40B4-BE49-F238E27FC236}">
                <a16:creationId xmlns:a16="http://schemas.microsoft.com/office/drawing/2014/main" id="{2635EE28-CCDC-C64F-A5D1-2658BA16B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90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53304" name="Group 56">
            <a:extLst>
              <a:ext uri="{FF2B5EF4-FFF2-40B4-BE49-F238E27FC236}">
                <a16:creationId xmlns:a16="http://schemas.microsoft.com/office/drawing/2014/main" id="{CF06D9C7-A59B-4E43-8E03-66BFD753688E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819400"/>
            <a:ext cx="2667000" cy="747713"/>
            <a:chOff x="3552" y="1920"/>
            <a:chExt cx="1680" cy="471"/>
          </a:xfrm>
        </p:grpSpPr>
        <p:sp>
          <p:nvSpPr>
            <p:cNvPr id="24597" name="Text Box 42">
              <a:extLst>
                <a:ext uri="{FF2B5EF4-FFF2-40B4-BE49-F238E27FC236}">
                  <a16:creationId xmlns:a16="http://schemas.microsoft.com/office/drawing/2014/main" id="{FD83BF3D-704E-0948-9D53-EDD675754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06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slope = </a:t>
              </a:r>
            </a:p>
          </p:txBody>
        </p:sp>
        <p:sp>
          <p:nvSpPr>
            <p:cNvPr id="24598" name="Line 43">
              <a:extLst>
                <a:ext uri="{FF2B5EF4-FFF2-40B4-BE49-F238E27FC236}">
                  <a16:creationId xmlns:a16="http://schemas.microsoft.com/office/drawing/2014/main" id="{E464AA9D-D9BC-ED4B-9F93-BA9C06AE0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16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Text Box 44">
              <a:extLst>
                <a:ext uri="{FF2B5EF4-FFF2-40B4-BE49-F238E27FC236}">
                  <a16:creationId xmlns:a16="http://schemas.microsoft.com/office/drawing/2014/main" id="{04A98CA0-7C1F-B445-878A-E1A96437D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92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change in y</a:t>
              </a:r>
            </a:p>
          </p:txBody>
        </p:sp>
        <p:sp>
          <p:nvSpPr>
            <p:cNvPr id="24600" name="Text Box 45">
              <a:extLst>
                <a:ext uri="{FF2B5EF4-FFF2-40B4-BE49-F238E27FC236}">
                  <a16:creationId xmlns:a16="http://schemas.microsoft.com/office/drawing/2014/main" id="{D26A68DF-D658-BE4E-97BE-51710D44A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1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change in x</a:t>
              </a:r>
            </a:p>
          </p:txBody>
        </p:sp>
      </p:grpSp>
      <p:grpSp>
        <p:nvGrpSpPr>
          <p:cNvPr id="53303" name="Group 55">
            <a:extLst>
              <a:ext uri="{FF2B5EF4-FFF2-40B4-BE49-F238E27FC236}">
                <a16:creationId xmlns:a16="http://schemas.microsoft.com/office/drawing/2014/main" id="{CB7F32A1-1A77-FC40-BFF0-1E36D92A124F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733800"/>
            <a:ext cx="2743200" cy="747713"/>
            <a:chOff x="3552" y="2496"/>
            <a:chExt cx="1728" cy="471"/>
          </a:xfrm>
        </p:grpSpPr>
        <p:sp>
          <p:nvSpPr>
            <p:cNvPr id="24593" name="Text Box 46">
              <a:extLst>
                <a:ext uri="{FF2B5EF4-FFF2-40B4-BE49-F238E27FC236}">
                  <a16:creationId xmlns:a16="http://schemas.microsoft.com/office/drawing/2014/main" id="{84939ECD-7F8A-F542-B87B-FABC2E4B3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40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slope = </a:t>
              </a:r>
            </a:p>
          </p:txBody>
        </p:sp>
        <p:sp>
          <p:nvSpPr>
            <p:cNvPr id="24594" name="Line 47">
              <a:extLst>
                <a:ext uri="{FF2B5EF4-FFF2-40B4-BE49-F238E27FC236}">
                  <a16:creationId xmlns:a16="http://schemas.microsoft.com/office/drawing/2014/main" id="{E55EC328-6107-024F-B8F8-DCD211FC9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3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Text Box 48">
              <a:extLst>
                <a:ext uri="{FF2B5EF4-FFF2-40B4-BE49-F238E27FC236}">
                  <a16:creationId xmlns:a16="http://schemas.microsoft.com/office/drawing/2014/main" id="{58D70841-2DE7-934E-A145-1BC587DCF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496"/>
              <a:ext cx="1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(50. m/s – 10. m/s</a:t>
              </a:r>
            </a:p>
          </p:txBody>
        </p:sp>
        <p:sp>
          <p:nvSpPr>
            <p:cNvPr id="24596" name="Text Box 49">
              <a:extLst>
                <a:ext uri="{FF2B5EF4-FFF2-40B4-BE49-F238E27FC236}">
                  <a16:creationId xmlns:a16="http://schemas.microsoft.com/office/drawing/2014/main" id="{481441CE-4F45-6B4C-84F6-38827BF00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73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(3.0 s – 0 s)</a:t>
              </a:r>
            </a:p>
          </p:txBody>
        </p:sp>
      </p:grpSp>
      <p:grpSp>
        <p:nvGrpSpPr>
          <p:cNvPr id="53302" name="Group 54">
            <a:extLst>
              <a:ext uri="{FF2B5EF4-FFF2-40B4-BE49-F238E27FC236}">
                <a16:creationId xmlns:a16="http://schemas.microsoft.com/office/drawing/2014/main" id="{4C0AD14B-41C9-B546-89B1-357AD1594A3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648200"/>
            <a:ext cx="2133600" cy="747713"/>
            <a:chOff x="3552" y="3072"/>
            <a:chExt cx="1344" cy="471"/>
          </a:xfrm>
        </p:grpSpPr>
        <p:sp>
          <p:nvSpPr>
            <p:cNvPr id="24589" name="Text Box 50">
              <a:extLst>
                <a:ext uri="{FF2B5EF4-FFF2-40B4-BE49-F238E27FC236}">
                  <a16:creationId xmlns:a16="http://schemas.microsoft.com/office/drawing/2014/main" id="{CE1A149F-C077-A947-B9B5-44516AA9B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21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slope = </a:t>
              </a:r>
            </a:p>
          </p:txBody>
        </p:sp>
        <p:sp>
          <p:nvSpPr>
            <p:cNvPr id="24590" name="Line 51">
              <a:extLst>
                <a:ext uri="{FF2B5EF4-FFF2-40B4-BE49-F238E27FC236}">
                  <a16:creationId xmlns:a16="http://schemas.microsoft.com/office/drawing/2014/main" id="{4F0C8B99-FB45-CC4E-8D95-04742D2A0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3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Text Box 52">
              <a:extLst>
                <a:ext uri="{FF2B5EF4-FFF2-40B4-BE49-F238E27FC236}">
                  <a16:creationId xmlns:a16="http://schemas.microsoft.com/office/drawing/2014/main" id="{E3B47DD3-3C37-B146-B540-7F124FB06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072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(40. m/s)</a:t>
              </a:r>
            </a:p>
          </p:txBody>
        </p:sp>
        <p:sp>
          <p:nvSpPr>
            <p:cNvPr id="24592" name="Text Box 53">
              <a:extLst>
                <a:ext uri="{FF2B5EF4-FFF2-40B4-BE49-F238E27FC236}">
                  <a16:creationId xmlns:a16="http://schemas.microsoft.com/office/drawing/2014/main" id="{B3FC6852-CBBE-B94F-ADE8-B85624ABF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31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(3.0 s)</a:t>
              </a:r>
            </a:p>
          </p:txBody>
        </p:sp>
      </p:grpSp>
      <p:sp>
        <p:nvSpPr>
          <p:cNvPr id="53305" name="Text Box 57">
            <a:extLst>
              <a:ext uri="{FF2B5EF4-FFF2-40B4-BE49-F238E27FC236}">
                <a16:creationId xmlns:a16="http://schemas.microsoft.com/office/drawing/2014/main" id="{5B1C0037-C8A7-B048-862D-31D4D8B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38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slope = 13 m/s</a:t>
            </a:r>
            <a:r>
              <a:rPr lang="en-US" altLang="en-US" sz="1800" baseline="30000"/>
              <a:t>2</a:t>
            </a:r>
          </a:p>
        </p:txBody>
      </p:sp>
      <p:sp>
        <p:nvSpPr>
          <p:cNvPr id="24588" name="Line 38">
            <a:extLst>
              <a:ext uri="{FF2B5EF4-FFF2-40B4-BE49-F238E27FC236}">
                <a16:creationId xmlns:a16="http://schemas.microsoft.com/office/drawing/2014/main" id="{BF50F20F-2B75-0C4A-AF2A-E4B2C99EB7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7838" y="2971800"/>
            <a:ext cx="2900362" cy="193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 animBg="1"/>
      <p:bldP spid="53289" grpId="0" animBg="1"/>
      <p:bldP spid="533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3FBF7A9D-6A2F-9448-9252-3543EECCE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Velocity-Time Graphs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E928BFE-F783-254F-889E-42F9C8122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Graph shows an object moving with a constant positive velocity, but No Acceleration</a:t>
            </a:r>
          </a:p>
        </p:txBody>
      </p:sp>
      <p:grpSp>
        <p:nvGrpSpPr>
          <p:cNvPr id="25603" name="Group 6">
            <a:extLst>
              <a:ext uri="{FF2B5EF4-FFF2-40B4-BE49-F238E27FC236}">
                <a16:creationId xmlns:a16="http://schemas.microsoft.com/office/drawing/2014/main" id="{A43FAC1B-B740-5547-AB74-F5C4B9A33AC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5562600" cy="3113088"/>
            <a:chOff x="1008" y="1776"/>
            <a:chExt cx="3504" cy="1961"/>
          </a:xfrm>
        </p:grpSpPr>
        <p:sp>
          <p:nvSpPr>
            <p:cNvPr id="25606" name="Line 7">
              <a:extLst>
                <a:ext uri="{FF2B5EF4-FFF2-40B4-BE49-F238E27FC236}">
                  <a16:creationId xmlns:a16="http://schemas.microsoft.com/office/drawing/2014/main" id="{7F16CAC7-9C7B-6640-B5C2-EF992834B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8">
              <a:extLst>
                <a:ext uri="{FF2B5EF4-FFF2-40B4-BE49-F238E27FC236}">
                  <a16:creationId xmlns:a16="http://schemas.microsoft.com/office/drawing/2014/main" id="{F38ED47D-0D9A-FE4B-AD18-399F44778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9">
              <a:extLst>
                <a:ext uri="{FF2B5EF4-FFF2-40B4-BE49-F238E27FC236}">
                  <a16:creationId xmlns:a16="http://schemas.microsoft.com/office/drawing/2014/main" id="{D3659D1B-3DED-114D-91D1-CCF39136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10">
              <a:extLst>
                <a:ext uri="{FF2B5EF4-FFF2-40B4-BE49-F238E27FC236}">
                  <a16:creationId xmlns:a16="http://schemas.microsoft.com/office/drawing/2014/main" id="{C822886F-1BAF-7F43-A63F-13BED2016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1">
              <a:extLst>
                <a:ext uri="{FF2B5EF4-FFF2-40B4-BE49-F238E27FC236}">
                  <a16:creationId xmlns:a16="http://schemas.microsoft.com/office/drawing/2014/main" id="{899798F5-D503-2444-9B3D-22CFDE539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2">
              <a:extLst>
                <a:ext uri="{FF2B5EF4-FFF2-40B4-BE49-F238E27FC236}">
                  <a16:creationId xmlns:a16="http://schemas.microsoft.com/office/drawing/2014/main" id="{41000050-6302-9948-9847-40E58F9BE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3">
              <a:extLst>
                <a:ext uri="{FF2B5EF4-FFF2-40B4-BE49-F238E27FC236}">
                  <a16:creationId xmlns:a16="http://schemas.microsoft.com/office/drawing/2014/main" id="{681DA85C-8479-AC40-A1BB-6E3B8B0F8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4">
              <a:extLst>
                <a:ext uri="{FF2B5EF4-FFF2-40B4-BE49-F238E27FC236}">
                  <a16:creationId xmlns:a16="http://schemas.microsoft.com/office/drawing/2014/main" id="{64470969-18D4-A544-B475-8C57FFB83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5">
              <a:extLst>
                <a:ext uri="{FF2B5EF4-FFF2-40B4-BE49-F238E27FC236}">
                  <a16:creationId xmlns:a16="http://schemas.microsoft.com/office/drawing/2014/main" id="{F2DBD538-CBA4-1D44-B74D-5C5E8D948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6">
              <a:extLst>
                <a:ext uri="{FF2B5EF4-FFF2-40B4-BE49-F238E27FC236}">
                  <a16:creationId xmlns:a16="http://schemas.microsoft.com/office/drawing/2014/main" id="{0343ABA3-A964-3643-93B5-92A28FBDC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7">
              <a:extLst>
                <a:ext uri="{FF2B5EF4-FFF2-40B4-BE49-F238E27FC236}">
                  <a16:creationId xmlns:a16="http://schemas.microsoft.com/office/drawing/2014/main" id="{52B37A82-7622-3241-9B25-355275D23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8">
              <a:extLst>
                <a:ext uri="{FF2B5EF4-FFF2-40B4-BE49-F238E27FC236}">
                  <a16:creationId xmlns:a16="http://schemas.microsoft.com/office/drawing/2014/main" id="{E91AF753-FD8F-B34F-9F6C-2D737AD3E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9">
              <a:extLst>
                <a:ext uri="{FF2B5EF4-FFF2-40B4-BE49-F238E27FC236}">
                  <a16:creationId xmlns:a16="http://schemas.microsoft.com/office/drawing/2014/main" id="{E5C7AC8B-92DD-2B48-BC2F-3C4533100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20">
              <a:extLst>
                <a:ext uri="{FF2B5EF4-FFF2-40B4-BE49-F238E27FC236}">
                  <a16:creationId xmlns:a16="http://schemas.microsoft.com/office/drawing/2014/main" id="{3373FDA0-6719-764C-8F6D-601D51B8F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1">
              <a:extLst>
                <a:ext uri="{FF2B5EF4-FFF2-40B4-BE49-F238E27FC236}">
                  <a16:creationId xmlns:a16="http://schemas.microsoft.com/office/drawing/2014/main" id="{0A202300-7A0F-0749-8A86-E322F9F67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2">
              <a:extLst>
                <a:ext uri="{FF2B5EF4-FFF2-40B4-BE49-F238E27FC236}">
                  <a16:creationId xmlns:a16="http://schemas.microsoft.com/office/drawing/2014/main" id="{06692BDF-C895-7A49-8B21-EFA675D4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3">
              <a:extLst>
                <a:ext uri="{FF2B5EF4-FFF2-40B4-BE49-F238E27FC236}">
                  <a16:creationId xmlns:a16="http://schemas.microsoft.com/office/drawing/2014/main" id="{9F9D8A22-AAC8-0643-B062-111A9D5BD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4">
              <a:extLst>
                <a:ext uri="{FF2B5EF4-FFF2-40B4-BE49-F238E27FC236}">
                  <a16:creationId xmlns:a16="http://schemas.microsoft.com/office/drawing/2014/main" id="{D267C07A-02EE-F347-A507-AFB256CE6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5">
              <a:extLst>
                <a:ext uri="{FF2B5EF4-FFF2-40B4-BE49-F238E27FC236}">
                  <a16:creationId xmlns:a16="http://schemas.microsoft.com/office/drawing/2014/main" id="{095B364F-2D6D-AC45-8AC7-A0CAD7B1F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6">
              <a:extLst>
                <a:ext uri="{FF2B5EF4-FFF2-40B4-BE49-F238E27FC236}">
                  <a16:creationId xmlns:a16="http://schemas.microsoft.com/office/drawing/2014/main" id="{56F35010-D878-E24B-A07D-36447F16C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7">
              <a:extLst>
                <a:ext uri="{FF2B5EF4-FFF2-40B4-BE49-F238E27FC236}">
                  <a16:creationId xmlns:a16="http://schemas.microsoft.com/office/drawing/2014/main" id="{02E37803-07EA-8A4C-B6AE-DB29BB30A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8">
              <a:extLst>
                <a:ext uri="{FF2B5EF4-FFF2-40B4-BE49-F238E27FC236}">
                  <a16:creationId xmlns:a16="http://schemas.microsoft.com/office/drawing/2014/main" id="{66510768-082C-2245-AB8E-80A5F1B83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9">
              <a:extLst>
                <a:ext uri="{FF2B5EF4-FFF2-40B4-BE49-F238E27FC236}">
                  <a16:creationId xmlns:a16="http://schemas.microsoft.com/office/drawing/2014/main" id="{255747DC-31EF-8E4F-AC3E-60B42D196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30">
              <a:extLst>
                <a:ext uri="{FF2B5EF4-FFF2-40B4-BE49-F238E27FC236}">
                  <a16:creationId xmlns:a16="http://schemas.microsoft.com/office/drawing/2014/main" id="{1E3B0C3A-49DD-B947-82FF-A07EE58A9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1">
              <a:extLst>
                <a:ext uri="{FF2B5EF4-FFF2-40B4-BE49-F238E27FC236}">
                  <a16:creationId xmlns:a16="http://schemas.microsoft.com/office/drawing/2014/main" id="{21CDDABE-F5E8-9B4D-82D2-558F143DC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32">
              <a:extLst>
                <a:ext uri="{FF2B5EF4-FFF2-40B4-BE49-F238E27FC236}">
                  <a16:creationId xmlns:a16="http://schemas.microsoft.com/office/drawing/2014/main" id="{E55B688F-028E-9F46-8D78-C39FE0088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Text Box 33">
              <a:extLst>
                <a:ext uri="{FF2B5EF4-FFF2-40B4-BE49-F238E27FC236}">
                  <a16:creationId xmlns:a16="http://schemas.microsoft.com/office/drawing/2014/main" id="{EEFAA3D8-1D1F-864A-8E0E-62024246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6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5633" name="Text Box 34">
              <a:extLst>
                <a:ext uri="{FF2B5EF4-FFF2-40B4-BE49-F238E27FC236}">
                  <a16:creationId xmlns:a16="http://schemas.microsoft.com/office/drawing/2014/main" id="{13EA0888-8E3D-EF45-8FCA-BD19B5F8B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58" y="260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5634" name="Text Box 35">
              <a:extLst>
                <a:ext uri="{FF2B5EF4-FFF2-40B4-BE49-F238E27FC236}">
                  <a16:creationId xmlns:a16="http://schemas.microsoft.com/office/drawing/2014/main" id="{DBCD893C-1807-9243-A4CF-4FA618B31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776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5635" name="Text Box 36">
              <a:extLst>
                <a:ext uri="{FF2B5EF4-FFF2-40B4-BE49-F238E27FC236}">
                  <a16:creationId xmlns:a16="http://schemas.microsoft.com/office/drawing/2014/main" id="{7C0FDC84-628E-B643-A5DE-F3A12BE83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04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</p:grpSp>
      <p:sp>
        <p:nvSpPr>
          <p:cNvPr id="25604" name="Line 46">
            <a:extLst>
              <a:ext uri="{FF2B5EF4-FFF2-40B4-BE49-F238E27FC236}">
                <a16:creationId xmlns:a16="http://schemas.microsoft.com/office/drawing/2014/main" id="{A85FDF57-0E74-4D40-8130-72F949D5B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8862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47">
            <a:extLst>
              <a:ext uri="{FF2B5EF4-FFF2-40B4-BE49-F238E27FC236}">
                <a16:creationId xmlns:a16="http://schemas.microsoft.com/office/drawing/2014/main" id="{B4FF446B-7204-5C43-9E53-1A9E651D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579813"/>
            <a:ext cx="2133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Object is moving with a constant velocity in the (+) direction</a:t>
            </a:r>
          </a:p>
        </p:txBody>
      </p:sp>
    </p:spTree>
    <p:extLst>
      <p:ext uri="{BB962C8B-B14F-4D97-AF65-F5344CB8AC3E}">
        <p14:creationId xmlns:p14="http://schemas.microsoft.com/office/powerpoint/2010/main" val="2095850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C7C92B6-E5BF-5140-9761-49B68D151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Velocity-Time Graphs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9062CFF1-841D-0A40-A468-E754AF620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graph shows an object moving with a constant negative velocity, but no acceleration</a:t>
            </a:r>
          </a:p>
        </p:txBody>
      </p:sp>
      <p:grpSp>
        <p:nvGrpSpPr>
          <p:cNvPr id="26627" name="Group 45">
            <a:extLst>
              <a:ext uri="{FF2B5EF4-FFF2-40B4-BE49-F238E27FC236}">
                <a16:creationId xmlns:a16="http://schemas.microsoft.com/office/drawing/2014/main" id="{3AF792C3-DCB7-E14C-A92B-7F0788D0CF6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971800"/>
            <a:ext cx="5562600" cy="3109913"/>
            <a:chOff x="1008" y="1776"/>
            <a:chExt cx="3504" cy="1959"/>
          </a:xfrm>
        </p:grpSpPr>
        <p:sp>
          <p:nvSpPr>
            <p:cNvPr id="26630" name="Line 46">
              <a:extLst>
                <a:ext uri="{FF2B5EF4-FFF2-40B4-BE49-F238E27FC236}">
                  <a16:creationId xmlns:a16="http://schemas.microsoft.com/office/drawing/2014/main" id="{D00EF3FF-0305-5847-9309-876C0FD65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47">
              <a:extLst>
                <a:ext uri="{FF2B5EF4-FFF2-40B4-BE49-F238E27FC236}">
                  <a16:creationId xmlns:a16="http://schemas.microsoft.com/office/drawing/2014/main" id="{E50F6019-2D4C-CC47-BA35-9B2612A87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48">
              <a:extLst>
                <a:ext uri="{FF2B5EF4-FFF2-40B4-BE49-F238E27FC236}">
                  <a16:creationId xmlns:a16="http://schemas.microsoft.com/office/drawing/2014/main" id="{83619AD7-BF6C-0E41-9234-0586F73CB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49">
              <a:extLst>
                <a:ext uri="{FF2B5EF4-FFF2-40B4-BE49-F238E27FC236}">
                  <a16:creationId xmlns:a16="http://schemas.microsoft.com/office/drawing/2014/main" id="{0F6B50B3-DB36-A346-8772-162D1420B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50">
              <a:extLst>
                <a:ext uri="{FF2B5EF4-FFF2-40B4-BE49-F238E27FC236}">
                  <a16:creationId xmlns:a16="http://schemas.microsoft.com/office/drawing/2014/main" id="{3C7EB15F-9635-354A-AD94-546EDE7D2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51">
              <a:extLst>
                <a:ext uri="{FF2B5EF4-FFF2-40B4-BE49-F238E27FC236}">
                  <a16:creationId xmlns:a16="http://schemas.microsoft.com/office/drawing/2014/main" id="{C46596F9-EE5F-BF4F-82AE-27BDF0B0B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52">
              <a:extLst>
                <a:ext uri="{FF2B5EF4-FFF2-40B4-BE49-F238E27FC236}">
                  <a16:creationId xmlns:a16="http://schemas.microsoft.com/office/drawing/2014/main" id="{8FF10C6F-3672-364D-84B1-9E4C09E68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53">
              <a:extLst>
                <a:ext uri="{FF2B5EF4-FFF2-40B4-BE49-F238E27FC236}">
                  <a16:creationId xmlns:a16="http://schemas.microsoft.com/office/drawing/2014/main" id="{E1557310-7D98-6043-8595-1DAF59018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54">
              <a:extLst>
                <a:ext uri="{FF2B5EF4-FFF2-40B4-BE49-F238E27FC236}">
                  <a16:creationId xmlns:a16="http://schemas.microsoft.com/office/drawing/2014/main" id="{7D3F1870-12A6-244A-8BF9-9B5A2AE1F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55">
              <a:extLst>
                <a:ext uri="{FF2B5EF4-FFF2-40B4-BE49-F238E27FC236}">
                  <a16:creationId xmlns:a16="http://schemas.microsoft.com/office/drawing/2014/main" id="{BB6F3E55-F3DF-AA4F-9E36-501543758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56">
              <a:extLst>
                <a:ext uri="{FF2B5EF4-FFF2-40B4-BE49-F238E27FC236}">
                  <a16:creationId xmlns:a16="http://schemas.microsoft.com/office/drawing/2014/main" id="{C310602C-0904-174F-94FE-EE63A05E3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57">
              <a:extLst>
                <a:ext uri="{FF2B5EF4-FFF2-40B4-BE49-F238E27FC236}">
                  <a16:creationId xmlns:a16="http://schemas.microsoft.com/office/drawing/2014/main" id="{20E6A6F8-76F0-E94B-BDFF-A9DBB7B87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58">
              <a:extLst>
                <a:ext uri="{FF2B5EF4-FFF2-40B4-BE49-F238E27FC236}">
                  <a16:creationId xmlns:a16="http://schemas.microsoft.com/office/drawing/2014/main" id="{4425D697-6A1B-0647-89D3-2B24043D5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59">
              <a:extLst>
                <a:ext uri="{FF2B5EF4-FFF2-40B4-BE49-F238E27FC236}">
                  <a16:creationId xmlns:a16="http://schemas.microsoft.com/office/drawing/2014/main" id="{1993D17E-E881-254A-ABC8-01D3CCF29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60">
              <a:extLst>
                <a:ext uri="{FF2B5EF4-FFF2-40B4-BE49-F238E27FC236}">
                  <a16:creationId xmlns:a16="http://schemas.microsoft.com/office/drawing/2014/main" id="{6BDD9557-6A60-2742-B92F-F036C80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61">
              <a:extLst>
                <a:ext uri="{FF2B5EF4-FFF2-40B4-BE49-F238E27FC236}">
                  <a16:creationId xmlns:a16="http://schemas.microsoft.com/office/drawing/2014/main" id="{E891C4C4-1E25-9749-9937-D5F79CD93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62">
              <a:extLst>
                <a:ext uri="{FF2B5EF4-FFF2-40B4-BE49-F238E27FC236}">
                  <a16:creationId xmlns:a16="http://schemas.microsoft.com/office/drawing/2014/main" id="{5546F3FD-B6CA-8445-9944-F74BDC7F6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63">
              <a:extLst>
                <a:ext uri="{FF2B5EF4-FFF2-40B4-BE49-F238E27FC236}">
                  <a16:creationId xmlns:a16="http://schemas.microsoft.com/office/drawing/2014/main" id="{67FA9A5D-FEF1-404C-B714-CAD6D0B65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64">
              <a:extLst>
                <a:ext uri="{FF2B5EF4-FFF2-40B4-BE49-F238E27FC236}">
                  <a16:creationId xmlns:a16="http://schemas.microsoft.com/office/drawing/2014/main" id="{F18F4D9D-F0E9-B744-969B-B12044F16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65">
              <a:extLst>
                <a:ext uri="{FF2B5EF4-FFF2-40B4-BE49-F238E27FC236}">
                  <a16:creationId xmlns:a16="http://schemas.microsoft.com/office/drawing/2014/main" id="{99901FA8-1362-3A49-8148-C01A89F12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66">
              <a:extLst>
                <a:ext uri="{FF2B5EF4-FFF2-40B4-BE49-F238E27FC236}">
                  <a16:creationId xmlns:a16="http://schemas.microsoft.com/office/drawing/2014/main" id="{B544D0FD-0A4E-9740-B9E6-390EC5BFE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67">
              <a:extLst>
                <a:ext uri="{FF2B5EF4-FFF2-40B4-BE49-F238E27FC236}">
                  <a16:creationId xmlns:a16="http://schemas.microsoft.com/office/drawing/2014/main" id="{B3F62879-1BD9-044E-AAE2-BB09BA9F6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68">
              <a:extLst>
                <a:ext uri="{FF2B5EF4-FFF2-40B4-BE49-F238E27FC236}">
                  <a16:creationId xmlns:a16="http://schemas.microsoft.com/office/drawing/2014/main" id="{E56C16FB-C3CE-D64A-B433-B99DD3D3A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69">
              <a:extLst>
                <a:ext uri="{FF2B5EF4-FFF2-40B4-BE49-F238E27FC236}">
                  <a16:creationId xmlns:a16="http://schemas.microsoft.com/office/drawing/2014/main" id="{F744D365-FDDD-3148-B7FD-BD5898F23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70">
              <a:extLst>
                <a:ext uri="{FF2B5EF4-FFF2-40B4-BE49-F238E27FC236}">
                  <a16:creationId xmlns:a16="http://schemas.microsoft.com/office/drawing/2014/main" id="{837EB79A-37B4-7E45-AE76-BB2961861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71">
              <a:extLst>
                <a:ext uri="{FF2B5EF4-FFF2-40B4-BE49-F238E27FC236}">
                  <a16:creationId xmlns:a16="http://schemas.microsoft.com/office/drawing/2014/main" id="{E7192287-6341-6D4D-BEFD-AF0415219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Text Box 72">
              <a:extLst>
                <a:ext uri="{FF2B5EF4-FFF2-40B4-BE49-F238E27FC236}">
                  <a16:creationId xmlns:a16="http://schemas.microsoft.com/office/drawing/2014/main" id="{EF0BBD87-A977-AC42-9823-D0826092A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6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6657" name="Text Box 73">
              <a:extLst>
                <a:ext uri="{FF2B5EF4-FFF2-40B4-BE49-F238E27FC236}">
                  <a16:creationId xmlns:a16="http://schemas.microsoft.com/office/drawing/2014/main" id="{D523E646-229C-7742-B973-524088B7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58" y="260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6658" name="Text Box 74">
              <a:extLst>
                <a:ext uri="{FF2B5EF4-FFF2-40B4-BE49-F238E27FC236}">
                  <a16:creationId xmlns:a16="http://schemas.microsoft.com/office/drawing/2014/main" id="{F91F271E-D952-A34D-8FF9-85C704A65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6659" name="Text Box 75">
              <a:extLst>
                <a:ext uri="{FF2B5EF4-FFF2-40B4-BE49-F238E27FC236}">
                  <a16:creationId xmlns:a16="http://schemas.microsoft.com/office/drawing/2014/main" id="{1D064B1A-1682-D241-9461-90284424C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</p:grpSp>
      <p:sp>
        <p:nvSpPr>
          <p:cNvPr id="26628" name="Line 76">
            <a:extLst>
              <a:ext uri="{FF2B5EF4-FFF2-40B4-BE49-F238E27FC236}">
                <a16:creationId xmlns:a16="http://schemas.microsoft.com/office/drawing/2014/main" id="{BC0CC98A-89FD-8E44-9B85-3A29CF1B9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9530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77">
            <a:extLst>
              <a:ext uri="{FF2B5EF4-FFF2-40B4-BE49-F238E27FC236}">
                <a16:creationId xmlns:a16="http://schemas.microsoft.com/office/drawing/2014/main" id="{9A99DF71-FE33-A14D-84E1-42063F14C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167063"/>
            <a:ext cx="2133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Object is moving with a constant velocity in (-) direction</a:t>
            </a:r>
          </a:p>
        </p:txBody>
      </p:sp>
    </p:spTree>
    <p:extLst>
      <p:ext uri="{BB962C8B-B14F-4D97-AF65-F5344CB8AC3E}">
        <p14:creationId xmlns:p14="http://schemas.microsoft.com/office/powerpoint/2010/main" val="871355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5DF67D1-B642-8E4B-9FE4-60D367F96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Velocity-Time Graphs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E3BF3D78-EFCC-3346-9C6D-8D78E6BE4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graph shows an object not moving.</a:t>
            </a:r>
          </a:p>
        </p:txBody>
      </p:sp>
      <p:grpSp>
        <p:nvGrpSpPr>
          <p:cNvPr id="27651" name="Group 4">
            <a:extLst>
              <a:ext uri="{FF2B5EF4-FFF2-40B4-BE49-F238E27FC236}">
                <a16:creationId xmlns:a16="http://schemas.microsoft.com/office/drawing/2014/main" id="{81F576B4-BB5F-994D-AD87-E16F5F76562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38400"/>
            <a:ext cx="5562600" cy="3109913"/>
            <a:chOff x="1008" y="1776"/>
            <a:chExt cx="3504" cy="1959"/>
          </a:xfrm>
        </p:grpSpPr>
        <p:sp>
          <p:nvSpPr>
            <p:cNvPr id="27654" name="Line 5">
              <a:extLst>
                <a:ext uri="{FF2B5EF4-FFF2-40B4-BE49-F238E27FC236}">
                  <a16:creationId xmlns:a16="http://schemas.microsoft.com/office/drawing/2014/main" id="{B0A98123-CD97-AD43-BF99-6DFB2B59E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6">
              <a:extLst>
                <a:ext uri="{FF2B5EF4-FFF2-40B4-BE49-F238E27FC236}">
                  <a16:creationId xmlns:a16="http://schemas.microsoft.com/office/drawing/2014/main" id="{47170ABA-0FB5-1142-872E-EBE9D221C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7">
              <a:extLst>
                <a:ext uri="{FF2B5EF4-FFF2-40B4-BE49-F238E27FC236}">
                  <a16:creationId xmlns:a16="http://schemas.microsoft.com/office/drawing/2014/main" id="{936FA0AA-4CFF-6847-B765-B27FB3CFC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8">
              <a:extLst>
                <a:ext uri="{FF2B5EF4-FFF2-40B4-BE49-F238E27FC236}">
                  <a16:creationId xmlns:a16="http://schemas.microsoft.com/office/drawing/2014/main" id="{696370C0-CFD2-DB4B-A266-41E9D83EF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9">
              <a:extLst>
                <a:ext uri="{FF2B5EF4-FFF2-40B4-BE49-F238E27FC236}">
                  <a16:creationId xmlns:a16="http://schemas.microsoft.com/office/drawing/2014/main" id="{F9A97283-E388-6F41-85B8-9267990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0">
              <a:extLst>
                <a:ext uri="{FF2B5EF4-FFF2-40B4-BE49-F238E27FC236}">
                  <a16:creationId xmlns:a16="http://schemas.microsoft.com/office/drawing/2014/main" id="{E210ADA0-8639-3644-B7FF-1C56C28B4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1">
              <a:extLst>
                <a:ext uri="{FF2B5EF4-FFF2-40B4-BE49-F238E27FC236}">
                  <a16:creationId xmlns:a16="http://schemas.microsoft.com/office/drawing/2014/main" id="{2E93238D-E868-5D46-8DAC-98F34FBF6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2">
              <a:extLst>
                <a:ext uri="{FF2B5EF4-FFF2-40B4-BE49-F238E27FC236}">
                  <a16:creationId xmlns:a16="http://schemas.microsoft.com/office/drawing/2014/main" id="{5B3F5C4A-20F9-C249-8D5C-97B69D079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3">
              <a:extLst>
                <a:ext uri="{FF2B5EF4-FFF2-40B4-BE49-F238E27FC236}">
                  <a16:creationId xmlns:a16="http://schemas.microsoft.com/office/drawing/2014/main" id="{7D28649F-548C-BE4C-B06D-7F41B89AF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4">
              <a:extLst>
                <a:ext uri="{FF2B5EF4-FFF2-40B4-BE49-F238E27FC236}">
                  <a16:creationId xmlns:a16="http://schemas.microsoft.com/office/drawing/2014/main" id="{95F6ED76-D16A-5D4A-9E97-BA160C702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5">
              <a:extLst>
                <a:ext uri="{FF2B5EF4-FFF2-40B4-BE49-F238E27FC236}">
                  <a16:creationId xmlns:a16="http://schemas.microsoft.com/office/drawing/2014/main" id="{23BA6268-8AB7-D14A-A773-0D2E47882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6">
              <a:extLst>
                <a:ext uri="{FF2B5EF4-FFF2-40B4-BE49-F238E27FC236}">
                  <a16:creationId xmlns:a16="http://schemas.microsoft.com/office/drawing/2014/main" id="{0E853DF6-29F9-D644-B0C9-A10E1CDBB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7">
              <a:extLst>
                <a:ext uri="{FF2B5EF4-FFF2-40B4-BE49-F238E27FC236}">
                  <a16:creationId xmlns:a16="http://schemas.microsoft.com/office/drawing/2014/main" id="{60779210-240F-1748-9A54-0DB8E434E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8">
              <a:extLst>
                <a:ext uri="{FF2B5EF4-FFF2-40B4-BE49-F238E27FC236}">
                  <a16:creationId xmlns:a16="http://schemas.microsoft.com/office/drawing/2014/main" id="{C58B8658-5FC2-3D48-A0E1-1D4F6A3FB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9">
              <a:extLst>
                <a:ext uri="{FF2B5EF4-FFF2-40B4-BE49-F238E27FC236}">
                  <a16:creationId xmlns:a16="http://schemas.microsoft.com/office/drawing/2014/main" id="{40B52BC1-5B65-CE41-A682-CC5EF84B2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0">
              <a:extLst>
                <a:ext uri="{FF2B5EF4-FFF2-40B4-BE49-F238E27FC236}">
                  <a16:creationId xmlns:a16="http://schemas.microsoft.com/office/drawing/2014/main" id="{76E7FFFA-EF05-F34A-9824-9CAD24B1E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1">
              <a:extLst>
                <a:ext uri="{FF2B5EF4-FFF2-40B4-BE49-F238E27FC236}">
                  <a16:creationId xmlns:a16="http://schemas.microsoft.com/office/drawing/2014/main" id="{BC7AB696-92EC-B840-A69A-914B1863F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2">
              <a:extLst>
                <a:ext uri="{FF2B5EF4-FFF2-40B4-BE49-F238E27FC236}">
                  <a16:creationId xmlns:a16="http://schemas.microsoft.com/office/drawing/2014/main" id="{C2A990D7-D19F-0247-AEDC-DF1C07D56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3">
              <a:extLst>
                <a:ext uri="{FF2B5EF4-FFF2-40B4-BE49-F238E27FC236}">
                  <a16:creationId xmlns:a16="http://schemas.microsoft.com/office/drawing/2014/main" id="{15F0B3E7-0271-4C43-AF19-44DD880E5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4">
              <a:extLst>
                <a:ext uri="{FF2B5EF4-FFF2-40B4-BE49-F238E27FC236}">
                  <a16:creationId xmlns:a16="http://schemas.microsoft.com/office/drawing/2014/main" id="{78F8E46B-9008-794A-9B07-AED8922B3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5">
              <a:extLst>
                <a:ext uri="{FF2B5EF4-FFF2-40B4-BE49-F238E27FC236}">
                  <a16:creationId xmlns:a16="http://schemas.microsoft.com/office/drawing/2014/main" id="{CB6632DF-F5CC-3842-BD60-56C346F8C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6">
              <a:extLst>
                <a:ext uri="{FF2B5EF4-FFF2-40B4-BE49-F238E27FC236}">
                  <a16:creationId xmlns:a16="http://schemas.microsoft.com/office/drawing/2014/main" id="{0096F915-888B-354E-AE35-3EDB0C7F5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7">
              <a:extLst>
                <a:ext uri="{FF2B5EF4-FFF2-40B4-BE49-F238E27FC236}">
                  <a16:creationId xmlns:a16="http://schemas.microsoft.com/office/drawing/2014/main" id="{813FDE4A-EC94-9848-BC5A-912FD82F8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8">
              <a:extLst>
                <a:ext uri="{FF2B5EF4-FFF2-40B4-BE49-F238E27FC236}">
                  <a16:creationId xmlns:a16="http://schemas.microsoft.com/office/drawing/2014/main" id="{DE990338-313F-7741-8B91-99F19977C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9">
              <a:extLst>
                <a:ext uri="{FF2B5EF4-FFF2-40B4-BE49-F238E27FC236}">
                  <a16:creationId xmlns:a16="http://schemas.microsoft.com/office/drawing/2014/main" id="{960BEB5E-FB12-8D43-936E-C1097A22C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0">
              <a:extLst>
                <a:ext uri="{FF2B5EF4-FFF2-40B4-BE49-F238E27FC236}">
                  <a16:creationId xmlns:a16="http://schemas.microsoft.com/office/drawing/2014/main" id="{2E984DF0-5212-1447-9288-7F188C4F6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Text Box 31">
              <a:extLst>
                <a:ext uri="{FF2B5EF4-FFF2-40B4-BE49-F238E27FC236}">
                  <a16:creationId xmlns:a16="http://schemas.microsoft.com/office/drawing/2014/main" id="{018A0609-3763-4840-AA91-AAFDB81CA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6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7681" name="Text Box 32">
              <a:extLst>
                <a:ext uri="{FF2B5EF4-FFF2-40B4-BE49-F238E27FC236}">
                  <a16:creationId xmlns:a16="http://schemas.microsoft.com/office/drawing/2014/main" id="{30C37095-54D5-6F40-9F43-03B5D4A40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58" y="260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7682" name="Text Box 33">
              <a:extLst>
                <a:ext uri="{FF2B5EF4-FFF2-40B4-BE49-F238E27FC236}">
                  <a16:creationId xmlns:a16="http://schemas.microsoft.com/office/drawing/2014/main" id="{C689053B-B4DB-8E41-82EC-9B31CB91B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7683" name="Text Box 34">
              <a:extLst>
                <a:ext uri="{FF2B5EF4-FFF2-40B4-BE49-F238E27FC236}">
                  <a16:creationId xmlns:a16="http://schemas.microsoft.com/office/drawing/2014/main" id="{9B5B87F9-0AAB-5649-849E-3295DB513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</p:grpSp>
      <p:sp>
        <p:nvSpPr>
          <p:cNvPr id="27652" name="Line 35">
            <a:extLst>
              <a:ext uri="{FF2B5EF4-FFF2-40B4-BE49-F238E27FC236}">
                <a16:creationId xmlns:a16="http://schemas.microsoft.com/office/drawing/2014/main" id="{286839A1-79F2-FE44-B3BF-B58007B9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9624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36">
            <a:extLst>
              <a:ext uri="{FF2B5EF4-FFF2-40B4-BE49-F238E27FC236}">
                <a16:creationId xmlns:a16="http://schemas.microsoft.com/office/drawing/2014/main" id="{74E82AB6-444D-7841-B17F-1F052495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844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Object is at rest</a:t>
            </a:r>
          </a:p>
        </p:txBody>
      </p:sp>
    </p:spTree>
    <p:extLst>
      <p:ext uri="{BB962C8B-B14F-4D97-AF65-F5344CB8AC3E}">
        <p14:creationId xmlns:p14="http://schemas.microsoft.com/office/powerpoint/2010/main" val="692207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D78AD1E-8882-8149-9274-D8BE7DEBA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9881"/>
            <a:ext cx="9144000" cy="1569660"/>
          </a:xfrm>
        </p:spPr>
        <p:txBody>
          <a:bodyPr/>
          <a:lstStyle/>
          <a:p>
            <a:r>
              <a:rPr lang="en-US" altLang="en-US" dirty="0"/>
              <a:t>Since Acceleration is a vector, how do we determine the direction of acceleration on a graph?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0CF5AA5-FEDF-6D4C-92FC-0F8059F47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5885" y="2116899"/>
            <a:ext cx="8093684" cy="4070959"/>
          </a:xfrm>
        </p:spPr>
        <p:txBody>
          <a:bodyPr/>
          <a:lstStyle/>
          <a:p>
            <a:r>
              <a:rPr lang="en-US" altLang="en-US" dirty="0"/>
              <a:t>Acceleration can be positive or negative.</a:t>
            </a:r>
          </a:p>
          <a:p>
            <a:r>
              <a:rPr lang="en-US" altLang="en-US" dirty="0"/>
              <a:t>Acceleration is a vector that points in the same direction as the </a:t>
            </a:r>
            <a:r>
              <a:rPr lang="en-US" altLang="en-US" i="1" dirty="0"/>
              <a:t>change in velocity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Therefore; the direction of acceleration is determined by the direction of the slope.</a:t>
            </a:r>
          </a:p>
        </p:txBody>
      </p:sp>
    </p:spTree>
    <p:extLst>
      <p:ext uri="{BB962C8B-B14F-4D97-AF65-F5344CB8AC3E}">
        <p14:creationId xmlns:p14="http://schemas.microsoft.com/office/powerpoint/2010/main" val="132918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BD19068-0BD3-194F-A474-813E0FE93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Velocity-Time Graphs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90CBD6DE-1922-334F-9AE8-20706E4CE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735" y="579439"/>
            <a:ext cx="8229600" cy="397025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V-T Graphs that show Positive Accelerations</a:t>
            </a:r>
          </a:p>
        </p:txBody>
      </p:sp>
      <p:grpSp>
        <p:nvGrpSpPr>
          <p:cNvPr id="60487" name="Group 71">
            <a:extLst>
              <a:ext uri="{FF2B5EF4-FFF2-40B4-BE49-F238E27FC236}">
                <a16:creationId xmlns:a16="http://schemas.microsoft.com/office/drawing/2014/main" id="{AAFC308E-C18B-724D-B12E-5A15D625DF4B}"/>
              </a:ext>
            </a:extLst>
          </p:cNvPr>
          <p:cNvGrpSpPr>
            <a:grpSpLocks/>
          </p:cNvGrpSpPr>
          <p:nvPr/>
        </p:nvGrpSpPr>
        <p:grpSpPr bwMode="auto">
          <a:xfrm>
            <a:off x="146082" y="1116180"/>
            <a:ext cx="3746500" cy="3411538"/>
            <a:chOff x="432" y="1545"/>
            <a:chExt cx="2360" cy="2148"/>
          </a:xfrm>
        </p:grpSpPr>
        <p:sp>
          <p:nvSpPr>
            <p:cNvPr id="29734" name="Line 5">
              <a:extLst>
                <a:ext uri="{FF2B5EF4-FFF2-40B4-BE49-F238E27FC236}">
                  <a16:creationId xmlns:a16="http://schemas.microsoft.com/office/drawing/2014/main" id="{84606ADC-5847-8749-8D81-AFF76B288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689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7">
              <a:extLst>
                <a:ext uri="{FF2B5EF4-FFF2-40B4-BE49-F238E27FC236}">
                  <a16:creationId xmlns:a16="http://schemas.microsoft.com/office/drawing/2014/main" id="{9D2C3D6B-F78F-7446-8DF1-E7A15F350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40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8">
              <a:extLst>
                <a:ext uri="{FF2B5EF4-FFF2-40B4-BE49-F238E27FC236}">
                  <a16:creationId xmlns:a16="http://schemas.microsoft.com/office/drawing/2014/main" id="{012CFB90-769A-6047-BC85-06C271040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31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9">
              <a:extLst>
                <a:ext uri="{FF2B5EF4-FFF2-40B4-BE49-F238E27FC236}">
                  <a16:creationId xmlns:a16="http://schemas.microsoft.com/office/drawing/2014/main" id="{D7F13DC9-A1A2-614C-8D91-F23ADCCCE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1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10">
              <a:extLst>
                <a:ext uri="{FF2B5EF4-FFF2-40B4-BE49-F238E27FC236}">
                  <a16:creationId xmlns:a16="http://schemas.microsoft.com/office/drawing/2014/main" id="{0B344F83-1A65-624C-8E7E-53A9DEC07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12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11">
              <a:extLst>
                <a:ext uri="{FF2B5EF4-FFF2-40B4-BE49-F238E27FC236}">
                  <a16:creationId xmlns:a16="http://schemas.microsoft.com/office/drawing/2014/main" id="{C38676BE-FD3F-5445-9F09-A0CAE6ACC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2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12">
              <a:extLst>
                <a:ext uri="{FF2B5EF4-FFF2-40B4-BE49-F238E27FC236}">
                  <a16:creationId xmlns:a16="http://schemas.microsoft.com/office/drawing/2014/main" id="{CCD6E90C-4440-ED40-9717-4DD23B27E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92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13">
              <a:extLst>
                <a:ext uri="{FF2B5EF4-FFF2-40B4-BE49-F238E27FC236}">
                  <a16:creationId xmlns:a16="http://schemas.microsoft.com/office/drawing/2014/main" id="{4794E58B-4164-BC47-A854-31E4B57DB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83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14">
              <a:extLst>
                <a:ext uri="{FF2B5EF4-FFF2-40B4-BE49-F238E27FC236}">
                  <a16:creationId xmlns:a16="http://schemas.microsoft.com/office/drawing/2014/main" id="{09127A0D-3667-E241-B5EE-C4F7E2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17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15">
              <a:extLst>
                <a:ext uri="{FF2B5EF4-FFF2-40B4-BE49-F238E27FC236}">
                  <a16:creationId xmlns:a16="http://schemas.microsoft.com/office/drawing/2014/main" id="{2B59650B-2177-2449-8389-DBB3D42FD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08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16">
              <a:extLst>
                <a:ext uri="{FF2B5EF4-FFF2-40B4-BE49-F238E27FC236}">
                  <a16:creationId xmlns:a16="http://schemas.microsoft.com/office/drawing/2014/main" id="{A701A1AA-F984-8144-803F-F47140F60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8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17">
              <a:extLst>
                <a:ext uri="{FF2B5EF4-FFF2-40B4-BE49-F238E27FC236}">
                  <a16:creationId xmlns:a16="http://schemas.microsoft.com/office/drawing/2014/main" id="{B7918E55-62A5-F94C-B029-1E16C64CF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8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18">
              <a:extLst>
                <a:ext uri="{FF2B5EF4-FFF2-40B4-BE49-F238E27FC236}">
                  <a16:creationId xmlns:a16="http://schemas.microsoft.com/office/drawing/2014/main" id="{E95D8A7A-2F16-0C42-A5CB-70AE3E3F2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79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19">
              <a:extLst>
                <a:ext uri="{FF2B5EF4-FFF2-40B4-BE49-F238E27FC236}">
                  <a16:creationId xmlns:a16="http://schemas.microsoft.com/office/drawing/2014/main" id="{9B2D9747-E5DA-FB42-B4A9-A32B4B9BA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20">
              <a:extLst>
                <a:ext uri="{FF2B5EF4-FFF2-40B4-BE49-F238E27FC236}">
                  <a16:creationId xmlns:a16="http://schemas.microsoft.com/office/drawing/2014/main" id="{748FD181-6CB9-5040-A21C-C8433C86F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0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49" name="Group 37">
              <a:extLst>
                <a:ext uri="{FF2B5EF4-FFF2-40B4-BE49-F238E27FC236}">
                  <a16:creationId xmlns:a16="http://schemas.microsoft.com/office/drawing/2014/main" id="{364C60B2-6329-6546-A4EA-CCF8BAE8D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457"/>
              <a:ext cx="1296" cy="96"/>
              <a:chOff x="960" y="2976"/>
              <a:chExt cx="2640" cy="96"/>
            </a:xfrm>
          </p:grpSpPr>
          <p:sp>
            <p:nvSpPr>
              <p:cNvPr id="29756" name="Line 6">
                <a:extLst>
                  <a:ext uri="{FF2B5EF4-FFF2-40B4-BE49-F238E27FC236}">
                    <a16:creationId xmlns:a16="http://schemas.microsoft.com/office/drawing/2014/main" id="{333152EE-E9C8-4E40-A47F-1F50019B1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21">
                <a:extLst>
                  <a:ext uri="{FF2B5EF4-FFF2-40B4-BE49-F238E27FC236}">
                    <a16:creationId xmlns:a16="http://schemas.microsoft.com/office/drawing/2014/main" id="{B63BDE10-CC76-D948-8DB5-8540EFE66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Line 22">
                <a:extLst>
                  <a:ext uri="{FF2B5EF4-FFF2-40B4-BE49-F238E27FC236}">
                    <a16:creationId xmlns:a16="http://schemas.microsoft.com/office/drawing/2014/main" id="{6A425516-2ABA-5C48-8634-634ABF577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Line 23">
                <a:extLst>
                  <a:ext uri="{FF2B5EF4-FFF2-40B4-BE49-F238E27FC236}">
                    <a16:creationId xmlns:a16="http://schemas.microsoft.com/office/drawing/2014/main" id="{B9D71005-742C-E345-9103-86C65949B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24">
                <a:extLst>
                  <a:ext uri="{FF2B5EF4-FFF2-40B4-BE49-F238E27FC236}">
                    <a16:creationId xmlns:a16="http://schemas.microsoft.com/office/drawing/2014/main" id="{CCC2F7DE-F5B4-284F-8E68-D4C886A16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25">
                <a:extLst>
                  <a:ext uri="{FF2B5EF4-FFF2-40B4-BE49-F238E27FC236}">
                    <a16:creationId xmlns:a16="http://schemas.microsoft.com/office/drawing/2014/main" id="{8A94A137-8C67-6C41-9CA2-139CA98D0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26">
                <a:extLst>
                  <a:ext uri="{FF2B5EF4-FFF2-40B4-BE49-F238E27FC236}">
                    <a16:creationId xmlns:a16="http://schemas.microsoft.com/office/drawing/2014/main" id="{107F81FB-D2BC-0147-941D-5450B072D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Line 27">
                <a:extLst>
                  <a:ext uri="{FF2B5EF4-FFF2-40B4-BE49-F238E27FC236}">
                    <a16:creationId xmlns:a16="http://schemas.microsoft.com/office/drawing/2014/main" id="{8CF73AF3-3B57-B64F-B18C-22909800B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Line 28">
                <a:extLst>
                  <a:ext uri="{FF2B5EF4-FFF2-40B4-BE49-F238E27FC236}">
                    <a16:creationId xmlns:a16="http://schemas.microsoft.com/office/drawing/2014/main" id="{E7E5A629-57F5-2D49-AB6E-241AA22B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5" name="Line 29">
                <a:extLst>
                  <a:ext uri="{FF2B5EF4-FFF2-40B4-BE49-F238E27FC236}">
                    <a16:creationId xmlns:a16="http://schemas.microsoft.com/office/drawing/2014/main" id="{132CD7EA-DAC0-7242-BC0A-9F72D8CFA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6" name="Line 30">
                <a:extLst>
                  <a:ext uri="{FF2B5EF4-FFF2-40B4-BE49-F238E27FC236}">
                    <a16:creationId xmlns:a16="http://schemas.microsoft.com/office/drawing/2014/main" id="{26B1836B-A009-5C4B-B274-A8CA0523E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50" name="Text Box 31">
              <a:extLst>
                <a:ext uri="{FF2B5EF4-FFF2-40B4-BE49-F238E27FC236}">
                  <a16:creationId xmlns:a16="http://schemas.microsoft.com/office/drawing/2014/main" id="{95570CC8-12C3-A448-8AC7-63F9A1630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409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9751" name="Text Box 32">
              <a:extLst>
                <a:ext uri="{FF2B5EF4-FFF2-40B4-BE49-F238E27FC236}">
                  <a16:creationId xmlns:a16="http://schemas.microsoft.com/office/drawing/2014/main" id="{12D91363-2C43-234B-A408-14EB359D9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2" y="2375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9752" name="Text Box 33">
              <a:extLst>
                <a:ext uri="{FF2B5EF4-FFF2-40B4-BE49-F238E27FC236}">
                  <a16:creationId xmlns:a16="http://schemas.microsoft.com/office/drawing/2014/main" id="{9CC4CF11-6B9E-504F-8BF0-863944EB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545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9753" name="Text Box 34">
              <a:extLst>
                <a:ext uri="{FF2B5EF4-FFF2-40B4-BE49-F238E27FC236}">
                  <a16:creationId xmlns:a16="http://schemas.microsoft.com/office/drawing/2014/main" id="{BBBE3B6C-766E-304E-ADE2-2BF42B142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27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29754" name="Line 35">
              <a:extLst>
                <a:ext uri="{FF2B5EF4-FFF2-40B4-BE49-F238E27FC236}">
                  <a16:creationId xmlns:a16="http://schemas.microsoft.com/office/drawing/2014/main" id="{BBFA1D00-60CE-904B-A946-F7B2376EB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881"/>
              <a:ext cx="124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Text Box 36">
              <a:extLst>
                <a:ext uri="{FF2B5EF4-FFF2-40B4-BE49-F238E27FC236}">
                  <a16:creationId xmlns:a16="http://schemas.microsoft.com/office/drawing/2014/main" id="{05E72C3C-3959-0046-A18E-B270A1D4B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888"/>
              <a:ext cx="192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The direction of the slope indicates whether acceleration is positive or negative: 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This object is </a:t>
              </a:r>
              <a:r>
                <a:rPr lang="en-US" altLang="en-US" sz="1400" u="sng" dirty="0"/>
                <a:t>speeding up in the positive direction</a:t>
              </a:r>
            </a:p>
          </p:txBody>
        </p:sp>
      </p:grpSp>
      <p:grpSp>
        <p:nvGrpSpPr>
          <p:cNvPr id="60488" name="Group 72">
            <a:extLst>
              <a:ext uri="{FF2B5EF4-FFF2-40B4-BE49-F238E27FC236}">
                <a16:creationId xmlns:a16="http://schemas.microsoft.com/office/drawing/2014/main" id="{35A3B0CB-6F02-C843-A506-CBBABEEF2B22}"/>
              </a:ext>
            </a:extLst>
          </p:cNvPr>
          <p:cNvGrpSpPr>
            <a:grpSpLocks/>
          </p:cNvGrpSpPr>
          <p:nvPr/>
        </p:nvGrpSpPr>
        <p:grpSpPr bwMode="auto">
          <a:xfrm>
            <a:off x="4785274" y="862423"/>
            <a:ext cx="4000500" cy="3970241"/>
            <a:chOff x="2880" y="1544"/>
            <a:chExt cx="2520" cy="2253"/>
          </a:xfrm>
        </p:grpSpPr>
        <p:sp>
          <p:nvSpPr>
            <p:cNvPr id="29701" name="Line 38">
              <a:extLst>
                <a:ext uri="{FF2B5EF4-FFF2-40B4-BE49-F238E27FC236}">
                  <a16:creationId xmlns:a16="http://schemas.microsoft.com/office/drawing/2014/main" id="{D73939E8-1718-7D4A-BC2A-56B1B7F53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39">
              <a:extLst>
                <a:ext uri="{FF2B5EF4-FFF2-40B4-BE49-F238E27FC236}">
                  <a16:creationId xmlns:a16="http://schemas.microsoft.com/office/drawing/2014/main" id="{B61637A9-E611-D849-904F-3C33449FD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40">
              <a:extLst>
                <a:ext uri="{FF2B5EF4-FFF2-40B4-BE49-F238E27FC236}">
                  <a16:creationId xmlns:a16="http://schemas.microsoft.com/office/drawing/2014/main" id="{3325A790-A8F1-B149-A067-4DEB3A3C6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41">
              <a:extLst>
                <a:ext uri="{FF2B5EF4-FFF2-40B4-BE49-F238E27FC236}">
                  <a16:creationId xmlns:a16="http://schemas.microsoft.com/office/drawing/2014/main" id="{A346FC3E-C8E1-FA4A-8549-7C2BD5D7C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42">
              <a:extLst>
                <a:ext uri="{FF2B5EF4-FFF2-40B4-BE49-F238E27FC236}">
                  <a16:creationId xmlns:a16="http://schemas.microsoft.com/office/drawing/2014/main" id="{3FAE5B13-16B8-ED46-91E6-5A8B7FC7E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43">
              <a:extLst>
                <a:ext uri="{FF2B5EF4-FFF2-40B4-BE49-F238E27FC236}">
                  <a16:creationId xmlns:a16="http://schemas.microsoft.com/office/drawing/2014/main" id="{2910B12B-3A21-994D-845F-62048C347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44">
              <a:extLst>
                <a:ext uri="{FF2B5EF4-FFF2-40B4-BE49-F238E27FC236}">
                  <a16:creationId xmlns:a16="http://schemas.microsoft.com/office/drawing/2014/main" id="{1DAEE08F-EA06-484D-8531-CFF822829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45">
              <a:extLst>
                <a:ext uri="{FF2B5EF4-FFF2-40B4-BE49-F238E27FC236}">
                  <a16:creationId xmlns:a16="http://schemas.microsoft.com/office/drawing/2014/main" id="{3DD6EC6A-B1CC-264C-B3EB-9B55B136F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46">
              <a:extLst>
                <a:ext uri="{FF2B5EF4-FFF2-40B4-BE49-F238E27FC236}">
                  <a16:creationId xmlns:a16="http://schemas.microsoft.com/office/drawing/2014/main" id="{9A0B78C0-D50B-394C-97E6-83C518DE4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1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47">
              <a:extLst>
                <a:ext uri="{FF2B5EF4-FFF2-40B4-BE49-F238E27FC236}">
                  <a16:creationId xmlns:a16="http://schemas.microsoft.com/office/drawing/2014/main" id="{AD63DAE9-BFC1-6D40-8A8D-442B0A697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0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48">
              <a:extLst>
                <a:ext uri="{FF2B5EF4-FFF2-40B4-BE49-F238E27FC236}">
                  <a16:creationId xmlns:a16="http://schemas.microsoft.com/office/drawing/2014/main" id="{6F0CD510-A972-5146-B607-D1E3E926E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49">
              <a:extLst>
                <a:ext uri="{FF2B5EF4-FFF2-40B4-BE49-F238E27FC236}">
                  <a16:creationId xmlns:a16="http://schemas.microsoft.com/office/drawing/2014/main" id="{58F077D8-085C-AC4C-A9B8-6E4D0E496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50">
              <a:extLst>
                <a:ext uri="{FF2B5EF4-FFF2-40B4-BE49-F238E27FC236}">
                  <a16:creationId xmlns:a16="http://schemas.microsoft.com/office/drawing/2014/main" id="{2ACB84CA-2246-0F4C-A9B5-F3F7E26C8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51">
              <a:extLst>
                <a:ext uri="{FF2B5EF4-FFF2-40B4-BE49-F238E27FC236}">
                  <a16:creationId xmlns:a16="http://schemas.microsoft.com/office/drawing/2014/main" id="{2C96EE85-6D63-4A48-B1A0-37B5054C8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52">
              <a:extLst>
                <a:ext uri="{FF2B5EF4-FFF2-40B4-BE49-F238E27FC236}">
                  <a16:creationId xmlns:a16="http://schemas.microsoft.com/office/drawing/2014/main" id="{76938499-04D3-3046-B0D5-94FDBB697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6" name="Group 53">
              <a:extLst>
                <a:ext uri="{FF2B5EF4-FFF2-40B4-BE49-F238E27FC236}">
                  <a16:creationId xmlns:a16="http://schemas.microsoft.com/office/drawing/2014/main" id="{C5CDBC5C-FC18-0E41-AEAA-B2A9930901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456"/>
              <a:ext cx="1296" cy="96"/>
              <a:chOff x="960" y="2976"/>
              <a:chExt cx="2640" cy="96"/>
            </a:xfrm>
          </p:grpSpPr>
          <p:sp>
            <p:nvSpPr>
              <p:cNvPr id="29723" name="Line 54">
                <a:extLst>
                  <a:ext uri="{FF2B5EF4-FFF2-40B4-BE49-F238E27FC236}">
                    <a16:creationId xmlns:a16="http://schemas.microsoft.com/office/drawing/2014/main" id="{C17F79BF-8F1A-F949-A80D-5C908068D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Line 55">
                <a:extLst>
                  <a:ext uri="{FF2B5EF4-FFF2-40B4-BE49-F238E27FC236}">
                    <a16:creationId xmlns:a16="http://schemas.microsoft.com/office/drawing/2014/main" id="{E334A1E1-A086-774F-AA2F-B6A77BEE9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Line 56">
                <a:extLst>
                  <a:ext uri="{FF2B5EF4-FFF2-40B4-BE49-F238E27FC236}">
                    <a16:creationId xmlns:a16="http://schemas.microsoft.com/office/drawing/2014/main" id="{C45DE5D1-2F8D-8548-A00F-A53082AAA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Line 57">
                <a:extLst>
                  <a:ext uri="{FF2B5EF4-FFF2-40B4-BE49-F238E27FC236}">
                    <a16:creationId xmlns:a16="http://schemas.microsoft.com/office/drawing/2014/main" id="{CFEC96D7-B264-F446-BEB5-4D91594DA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Line 58">
                <a:extLst>
                  <a:ext uri="{FF2B5EF4-FFF2-40B4-BE49-F238E27FC236}">
                    <a16:creationId xmlns:a16="http://schemas.microsoft.com/office/drawing/2014/main" id="{D6BD9024-A5B4-DB4D-8FD5-FAF6285B5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Line 59">
                <a:extLst>
                  <a:ext uri="{FF2B5EF4-FFF2-40B4-BE49-F238E27FC236}">
                    <a16:creationId xmlns:a16="http://schemas.microsoft.com/office/drawing/2014/main" id="{E7B1F599-E73B-C046-BD8D-E4962D89A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Line 60">
                <a:extLst>
                  <a:ext uri="{FF2B5EF4-FFF2-40B4-BE49-F238E27FC236}">
                    <a16:creationId xmlns:a16="http://schemas.microsoft.com/office/drawing/2014/main" id="{58EDA1E2-75B1-B345-9CEC-5388F53FB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Line 61">
                <a:extLst>
                  <a:ext uri="{FF2B5EF4-FFF2-40B4-BE49-F238E27FC236}">
                    <a16:creationId xmlns:a16="http://schemas.microsoft.com/office/drawing/2014/main" id="{03A8C60E-59EC-9F4C-9193-889175D3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Line 62">
                <a:extLst>
                  <a:ext uri="{FF2B5EF4-FFF2-40B4-BE49-F238E27FC236}">
                    <a16:creationId xmlns:a16="http://schemas.microsoft.com/office/drawing/2014/main" id="{D3994075-2636-7548-9CD2-2BDDCA124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Line 63">
                <a:extLst>
                  <a:ext uri="{FF2B5EF4-FFF2-40B4-BE49-F238E27FC236}">
                    <a16:creationId xmlns:a16="http://schemas.microsoft.com/office/drawing/2014/main" id="{228AFDB5-002F-DF41-AE7D-10BA44CC7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Line 64">
                <a:extLst>
                  <a:ext uri="{FF2B5EF4-FFF2-40B4-BE49-F238E27FC236}">
                    <a16:creationId xmlns:a16="http://schemas.microsoft.com/office/drawing/2014/main" id="{F59F5687-516D-B145-86C4-33320B83D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7" name="Text Box 65">
              <a:extLst>
                <a:ext uri="{FF2B5EF4-FFF2-40B4-BE49-F238E27FC236}">
                  <a16:creationId xmlns:a16="http://schemas.microsoft.com/office/drawing/2014/main" id="{E1FF41D9-8210-0E4E-ACF4-332E148C6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408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9718" name="Text Box 66">
              <a:extLst>
                <a:ext uri="{FF2B5EF4-FFF2-40B4-BE49-F238E27FC236}">
                  <a16:creationId xmlns:a16="http://schemas.microsoft.com/office/drawing/2014/main" id="{A625B64A-FBCB-BC40-B6F9-778882B61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30" y="2374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9719" name="Text Box 67">
              <a:extLst>
                <a:ext uri="{FF2B5EF4-FFF2-40B4-BE49-F238E27FC236}">
                  <a16:creationId xmlns:a16="http://schemas.microsoft.com/office/drawing/2014/main" id="{6C11860E-E4EC-A44F-8BB9-6CB6AD27C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54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9720" name="Text Box 68">
              <a:extLst>
                <a:ext uri="{FF2B5EF4-FFF2-40B4-BE49-F238E27FC236}">
                  <a16:creationId xmlns:a16="http://schemas.microsoft.com/office/drawing/2014/main" id="{9A9AFEDC-A67E-B94C-9124-7B30708FD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27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29721" name="Line 69">
              <a:extLst>
                <a:ext uri="{FF2B5EF4-FFF2-40B4-BE49-F238E27FC236}">
                  <a16:creationId xmlns:a16="http://schemas.microsoft.com/office/drawing/2014/main" id="{31A3BADD-FCBE-E64B-B306-7317053E7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640"/>
              <a:ext cx="124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Text Box 70">
              <a:extLst>
                <a:ext uri="{FF2B5EF4-FFF2-40B4-BE49-F238E27FC236}">
                  <a16:creationId xmlns:a16="http://schemas.microsoft.com/office/drawing/2014/main" id="{DAB57DA3-7720-8942-AF2C-FA0C8ECD1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3128"/>
              <a:ext cx="1920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This object has a positive slope; therefore a positive acceleration.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This object is </a:t>
              </a:r>
              <a:r>
                <a:rPr lang="en-US" altLang="en-US" sz="1400" u="sng"/>
                <a:t>slowing down in the negative direction </a:t>
              </a:r>
            </a:p>
          </p:txBody>
        </p:sp>
      </p:grpSp>
      <p:pic>
        <p:nvPicPr>
          <p:cNvPr id="72" name="Content Placeholder 8">
            <a:extLst>
              <a:ext uri="{FF2B5EF4-FFF2-40B4-BE49-F238E27FC236}">
                <a16:creationId xmlns:a16="http://schemas.microsoft.com/office/drawing/2014/main" id="{2FF09A2C-B233-414B-9850-10ABE0792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28204" y="4799824"/>
            <a:ext cx="4202612" cy="203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D60161-2D0C-EC4B-A8A0-9E4B303BEA07}"/>
              </a:ext>
            </a:extLst>
          </p:cNvPr>
          <p:cNvCxnSpPr>
            <a:cxnSpLocks/>
          </p:cNvCxnSpPr>
          <p:nvPr/>
        </p:nvCxnSpPr>
        <p:spPr bwMode="auto">
          <a:xfrm flipH="1">
            <a:off x="4377029" y="3399993"/>
            <a:ext cx="1628292" cy="1356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D4F9411-A7BD-C24B-B0AC-F9EEA2DADDB4}"/>
              </a:ext>
            </a:extLst>
          </p:cNvPr>
          <p:cNvSpPr/>
          <p:nvPr/>
        </p:nvSpPr>
        <p:spPr bwMode="auto">
          <a:xfrm>
            <a:off x="3575082" y="4718030"/>
            <a:ext cx="1210192" cy="12671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A0B7E42-9672-1340-AAC4-30BC5749E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Velocity-Time Graphs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563DCD8-3B0C-E94D-B1DD-7BCF1FC12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444" y="685006"/>
            <a:ext cx="8229600" cy="5106987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V-T graphs that show Negative Accelerations</a:t>
            </a:r>
          </a:p>
        </p:txBody>
      </p:sp>
      <p:grpSp>
        <p:nvGrpSpPr>
          <p:cNvPr id="62538" name="Group 74">
            <a:extLst>
              <a:ext uri="{FF2B5EF4-FFF2-40B4-BE49-F238E27FC236}">
                <a16:creationId xmlns:a16="http://schemas.microsoft.com/office/drawing/2014/main" id="{D9130EB8-D662-524A-AE62-6209B19A8C1C}"/>
              </a:ext>
            </a:extLst>
          </p:cNvPr>
          <p:cNvGrpSpPr>
            <a:grpSpLocks/>
          </p:cNvGrpSpPr>
          <p:nvPr/>
        </p:nvGrpSpPr>
        <p:grpSpPr bwMode="auto">
          <a:xfrm>
            <a:off x="542562" y="1351241"/>
            <a:ext cx="3722688" cy="3438525"/>
            <a:chOff x="432" y="1545"/>
            <a:chExt cx="2345" cy="2166"/>
          </a:xfrm>
        </p:grpSpPr>
        <p:grpSp>
          <p:nvGrpSpPr>
            <p:cNvPr id="30758" name="Group 72">
              <a:extLst>
                <a:ext uri="{FF2B5EF4-FFF2-40B4-BE49-F238E27FC236}">
                  <a16:creationId xmlns:a16="http://schemas.microsoft.com/office/drawing/2014/main" id="{6BD89563-DB1E-BF44-8313-F2A9E8181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45"/>
              <a:ext cx="2160" cy="1959"/>
              <a:chOff x="432" y="1545"/>
              <a:chExt cx="2160" cy="1959"/>
            </a:xfrm>
          </p:grpSpPr>
          <p:sp>
            <p:nvSpPr>
              <p:cNvPr id="30760" name="Line 5">
                <a:extLst>
                  <a:ext uri="{FF2B5EF4-FFF2-40B4-BE49-F238E27FC236}">
                    <a16:creationId xmlns:a16="http://schemas.microsoft.com/office/drawing/2014/main" id="{38DB5077-36BD-3D44-8079-5B46DB852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689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Line 6">
                <a:extLst>
                  <a:ext uri="{FF2B5EF4-FFF2-40B4-BE49-F238E27FC236}">
                    <a16:creationId xmlns:a16="http://schemas.microsoft.com/office/drawing/2014/main" id="{AEBF95FF-23F7-1745-BBBC-7252EAD07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40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Line 7">
                <a:extLst>
                  <a:ext uri="{FF2B5EF4-FFF2-40B4-BE49-F238E27FC236}">
                    <a16:creationId xmlns:a16="http://schemas.microsoft.com/office/drawing/2014/main" id="{2491E783-8305-564F-BB3E-AD26900A4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31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Line 8">
                <a:extLst>
                  <a:ext uri="{FF2B5EF4-FFF2-40B4-BE49-F238E27FC236}">
                    <a16:creationId xmlns:a16="http://schemas.microsoft.com/office/drawing/2014/main" id="{ADA35452-1552-9D40-A63F-BA74FC8F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21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4" name="Line 9">
                <a:extLst>
                  <a:ext uri="{FF2B5EF4-FFF2-40B4-BE49-F238E27FC236}">
                    <a16:creationId xmlns:a16="http://schemas.microsoft.com/office/drawing/2014/main" id="{7548BD92-6880-E24D-9229-A9744DE1D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12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5" name="Line 10">
                <a:extLst>
                  <a:ext uri="{FF2B5EF4-FFF2-40B4-BE49-F238E27FC236}">
                    <a16:creationId xmlns:a16="http://schemas.microsoft.com/office/drawing/2014/main" id="{8C068DB8-8C54-8144-9360-8640E34F9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02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6" name="Line 11">
                <a:extLst>
                  <a:ext uri="{FF2B5EF4-FFF2-40B4-BE49-F238E27FC236}">
                    <a16:creationId xmlns:a16="http://schemas.microsoft.com/office/drawing/2014/main" id="{0F98FA1D-B35E-5348-8949-BBCDA0B2C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Line 12">
                <a:extLst>
                  <a:ext uri="{FF2B5EF4-FFF2-40B4-BE49-F238E27FC236}">
                    <a16:creationId xmlns:a16="http://schemas.microsoft.com/office/drawing/2014/main" id="{8B67BD66-B669-4047-9052-9D77E8CC2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83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Line 13">
                <a:extLst>
                  <a:ext uri="{FF2B5EF4-FFF2-40B4-BE49-F238E27FC236}">
                    <a16:creationId xmlns:a16="http://schemas.microsoft.com/office/drawing/2014/main" id="{8D83CC0C-441F-F84B-A156-90C047A82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17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14">
                <a:extLst>
                  <a:ext uri="{FF2B5EF4-FFF2-40B4-BE49-F238E27FC236}">
                    <a16:creationId xmlns:a16="http://schemas.microsoft.com/office/drawing/2014/main" id="{335F42D8-C7AD-9042-991C-CF86D6798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8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15">
                <a:extLst>
                  <a:ext uri="{FF2B5EF4-FFF2-40B4-BE49-F238E27FC236}">
                    <a16:creationId xmlns:a16="http://schemas.microsoft.com/office/drawing/2014/main" id="{3B1D8FED-FB55-424E-938C-28D5BCA2E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8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16">
                <a:extLst>
                  <a:ext uri="{FF2B5EF4-FFF2-40B4-BE49-F238E27FC236}">
                    <a16:creationId xmlns:a16="http://schemas.microsoft.com/office/drawing/2014/main" id="{8A68F0C3-903C-204A-91CB-055954087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8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Line 17">
                <a:extLst>
                  <a:ext uri="{FF2B5EF4-FFF2-40B4-BE49-F238E27FC236}">
                    <a16:creationId xmlns:a16="http://schemas.microsoft.com/office/drawing/2014/main" id="{9D2C3FD5-5304-6A4F-9A4E-91E72AB35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79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Line 18">
                <a:extLst>
                  <a:ext uri="{FF2B5EF4-FFF2-40B4-BE49-F238E27FC236}">
                    <a16:creationId xmlns:a16="http://schemas.microsoft.com/office/drawing/2014/main" id="{D16FBCB0-ABFC-9249-9AD1-F560C229F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69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19">
                <a:extLst>
                  <a:ext uri="{FF2B5EF4-FFF2-40B4-BE49-F238E27FC236}">
                    <a16:creationId xmlns:a16="http://schemas.microsoft.com/office/drawing/2014/main" id="{94F9E41B-527B-2645-80C5-C80841FC2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60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775" name="Group 20">
                <a:extLst>
                  <a:ext uri="{FF2B5EF4-FFF2-40B4-BE49-F238E27FC236}">
                    <a16:creationId xmlns:a16="http://schemas.microsoft.com/office/drawing/2014/main" id="{7ADF2AEA-1C57-654D-AC9F-B3550C3289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457"/>
                <a:ext cx="1296" cy="96"/>
                <a:chOff x="960" y="2976"/>
                <a:chExt cx="2640" cy="96"/>
              </a:xfrm>
            </p:grpSpPr>
            <p:sp>
              <p:nvSpPr>
                <p:cNvPr id="30781" name="Line 21">
                  <a:extLst>
                    <a:ext uri="{FF2B5EF4-FFF2-40B4-BE49-F238E27FC236}">
                      <a16:creationId xmlns:a16="http://schemas.microsoft.com/office/drawing/2014/main" id="{5E1E85C3-6D8E-7D4B-8B78-70F72B4F9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3024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2" name="Line 22">
                  <a:extLst>
                    <a:ext uri="{FF2B5EF4-FFF2-40B4-BE49-F238E27FC236}">
                      <a16:creationId xmlns:a16="http://schemas.microsoft.com/office/drawing/2014/main" id="{CC245970-8CF7-284E-9E48-BD5EF1F71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3" name="Line 23">
                  <a:extLst>
                    <a:ext uri="{FF2B5EF4-FFF2-40B4-BE49-F238E27FC236}">
                      <a16:creationId xmlns:a16="http://schemas.microsoft.com/office/drawing/2014/main" id="{96088B23-4EB7-534B-9FC7-0EA65BC69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4" name="Line 24">
                  <a:extLst>
                    <a:ext uri="{FF2B5EF4-FFF2-40B4-BE49-F238E27FC236}">
                      <a16:creationId xmlns:a16="http://schemas.microsoft.com/office/drawing/2014/main" id="{90C25EA1-C904-0E46-AF37-0ACE12E70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5" name="Line 25">
                  <a:extLst>
                    <a:ext uri="{FF2B5EF4-FFF2-40B4-BE49-F238E27FC236}">
                      <a16:creationId xmlns:a16="http://schemas.microsoft.com/office/drawing/2014/main" id="{EF342DAB-F3FE-A94A-965C-8A4B73E40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6" name="Line 26">
                  <a:extLst>
                    <a:ext uri="{FF2B5EF4-FFF2-40B4-BE49-F238E27FC236}">
                      <a16:creationId xmlns:a16="http://schemas.microsoft.com/office/drawing/2014/main" id="{6F048141-42E2-0E42-A7CC-CC6ABD3BA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7" name="Line 27">
                  <a:extLst>
                    <a:ext uri="{FF2B5EF4-FFF2-40B4-BE49-F238E27FC236}">
                      <a16:creationId xmlns:a16="http://schemas.microsoft.com/office/drawing/2014/main" id="{8A0ADC52-22D1-6743-8EB2-CE3C5DA04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8" name="Line 28">
                  <a:extLst>
                    <a:ext uri="{FF2B5EF4-FFF2-40B4-BE49-F238E27FC236}">
                      <a16:creationId xmlns:a16="http://schemas.microsoft.com/office/drawing/2014/main" id="{36C95CA4-6387-CE42-9C11-CB3A6098E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9" name="Line 29">
                  <a:extLst>
                    <a:ext uri="{FF2B5EF4-FFF2-40B4-BE49-F238E27FC236}">
                      <a16:creationId xmlns:a16="http://schemas.microsoft.com/office/drawing/2014/main" id="{A9FEDABF-86FF-574D-B0F9-B6729D48A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0" name="Line 30">
                  <a:extLst>
                    <a:ext uri="{FF2B5EF4-FFF2-40B4-BE49-F238E27FC236}">
                      <a16:creationId xmlns:a16="http://schemas.microsoft.com/office/drawing/2014/main" id="{41456564-93C8-414D-9F13-9333A16CF6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1" name="Line 31">
                  <a:extLst>
                    <a:ext uri="{FF2B5EF4-FFF2-40B4-BE49-F238E27FC236}">
                      <a16:creationId xmlns:a16="http://schemas.microsoft.com/office/drawing/2014/main" id="{AFBC5FEA-BA54-1F49-B717-6A2273572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76" name="Text Box 32">
                <a:extLst>
                  <a:ext uri="{FF2B5EF4-FFF2-40B4-BE49-F238E27FC236}">
                    <a16:creationId xmlns:a16="http://schemas.microsoft.com/office/drawing/2014/main" id="{B0DC08A9-8E96-D841-AB62-57B6F693B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409"/>
                <a:ext cx="5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/>
                  <a:t>time (s)</a:t>
                </a:r>
              </a:p>
            </p:txBody>
          </p:sp>
          <p:sp>
            <p:nvSpPr>
              <p:cNvPr id="30777" name="Text Box 33">
                <a:extLst>
                  <a:ext uri="{FF2B5EF4-FFF2-40B4-BE49-F238E27FC236}">
                    <a16:creationId xmlns:a16="http://schemas.microsoft.com/office/drawing/2014/main" id="{D6397AA0-912F-8942-9391-0739D82FE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82" y="2375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/>
                  <a:t>velocity (m/s)</a:t>
                </a:r>
              </a:p>
            </p:txBody>
          </p:sp>
          <p:sp>
            <p:nvSpPr>
              <p:cNvPr id="30778" name="Text Box 34">
                <a:extLst>
                  <a:ext uri="{FF2B5EF4-FFF2-40B4-BE49-F238E27FC236}">
                    <a16:creationId xmlns:a16="http://schemas.microsoft.com/office/drawing/2014/main" id="{88E7049B-8883-9C4B-93C1-C8A103A09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54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+</a:t>
                </a:r>
              </a:p>
            </p:txBody>
          </p:sp>
          <p:sp>
            <p:nvSpPr>
              <p:cNvPr id="30779" name="Text Box 35">
                <a:extLst>
                  <a:ext uri="{FF2B5EF4-FFF2-40B4-BE49-F238E27FC236}">
                    <a16:creationId xmlns:a16="http://schemas.microsoft.com/office/drawing/2014/main" id="{8CDF7C64-5044-6D49-8CEA-EC2D199DE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27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-</a:t>
                </a:r>
              </a:p>
            </p:txBody>
          </p:sp>
          <p:sp>
            <p:nvSpPr>
              <p:cNvPr id="30780" name="Line 36">
                <a:extLst>
                  <a:ext uri="{FF2B5EF4-FFF2-40B4-BE49-F238E27FC236}">
                    <a16:creationId xmlns:a16="http://schemas.microsoft.com/office/drawing/2014/main" id="{64EF3DE6-99D0-384C-A558-E26B6A77F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120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9" name="Text Box 37">
              <a:extLst>
                <a:ext uri="{FF2B5EF4-FFF2-40B4-BE49-F238E27FC236}">
                  <a16:creationId xmlns:a16="http://schemas.microsoft.com/office/drawing/2014/main" id="{F13997D7-454E-814C-828E-9152A5777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" y="2906"/>
              <a:ext cx="192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This object has a negative slope; therefore acceleration will be negative.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Object is </a:t>
              </a:r>
              <a:r>
                <a:rPr lang="en-US" altLang="en-US" sz="1400" u="sng"/>
                <a:t>slowing down in the positive direction</a:t>
              </a:r>
            </a:p>
          </p:txBody>
        </p:sp>
      </p:grpSp>
      <p:grpSp>
        <p:nvGrpSpPr>
          <p:cNvPr id="62537" name="Group 73">
            <a:extLst>
              <a:ext uri="{FF2B5EF4-FFF2-40B4-BE49-F238E27FC236}">
                <a16:creationId xmlns:a16="http://schemas.microsoft.com/office/drawing/2014/main" id="{ABBF226C-6359-294A-B37E-783D332D1DD9}"/>
              </a:ext>
            </a:extLst>
          </p:cNvPr>
          <p:cNvGrpSpPr>
            <a:grpSpLocks/>
          </p:cNvGrpSpPr>
          <p:nvPr/>
        </p:nvGrpSpPr>
        <p:grpSpPr bwMode="auto">
          <a:xfrm>
            <a:off x="4532670" y="1370189"/>
            <a:ext cx="3781425" cy="3668712"/>
            <a:chOff x="2880" y="1544"/>
            <a:chExt cx="2382" cy="2311"/>
          </a:xfrm>
        </p:grpSpPr>
        <p:sp>
          <p:nvSpPr>
            <p:cNvPr id="30725" name="Line 39">
              <a:extLst>
                <a:ext uri="{FF2B5EF4-FFF2-40B4-BE49-F238E27FC236}">
                  <a16:creationId xmlns:a16="http://schemas.microsoft.com/office/drawing/2014/main" id="{C0DAC604-2D93-364A-AC73-76493C3A5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Line 40">
              <a:extLst>
                <a:ext uri="{FF2B5EF4-FFF2-40B4-BE49-F238E27FC236}">
                  <a16:creationId xmlns:a16="http://schemas.microsoft.com/office/drawing/2014/main" id="{A083A39F-0633-2A45-9E30-DB1EDFC02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41">
              <a:extLst>
                <a:ext uri="{FF2B5EF4-FFF2-40B4-BE49-F238E27FC236}">
                  <a16:creationId xmlns:a16="http://schemas.microsoft.com/office/drawing/2014/main" id="{D926B83A-CE5A-2345-8DA6-52D0A209D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42">
              <a:extLst>
                <a:ext uri="{FF2B5EF4-FFF2-40B4-BE49-F238E27FC236}">
                  <a16:creationId xmlns:a16="http://schemas.microsoft.com/office/drawing/2014/main" id="{F92FC593-4A48-D046-9E8A-10BD42BC9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43">
              <a:extLst>
                <a:ext uri="{FF2B5EF4-FFF2-40B4-BE49-F238E27FC236}">
                  <a16:creationId xmlns:a16="http://schemas.microsoft.com/office/drawing/2014/main" id="{55FC33AD-B3DC-8B41-B860-E98EE529D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44">
              <a:extLst>
                <a:ext uri="{FF2B5EF4-FFF2-40B4-BE49-F238E27FC236}">
                  <a16:creationId xmlns:a16="http://schemas.microsoft.com/office/drawing/2014/main" id="{32E0E55D-E384-7D49-9562-CAC1ED863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45">
              <a:extLst>
                <a:ext uri="{FF2B5EF4-FFF2-40B4-BE49-F238E27FC236}">
                  <a16:creationId xmlns:a16="http://schemas.microsoft.com/office/drawing/2014/main" id="{6A542C66-4715-DD4E-8EE5-7B6938225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46">
              <a:extLst>
                <a:ext uri="{FF2B5EF4-FFF2-40B4-BE49-F238E27FC236}">
                  <a16:creationId xmlns:a16="http://schemas.microsoft.com/office/drawing/2014/main" id="{29D816B4-2174-FD4D-ACD3-6EC156174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47">
              <a:extLst>
                <a:ext uri="{FF2B5EF4-FFF2-40B4-BE49-F238E27FC236}">
                  <a16:creationId xmlns:a16="http://schemas.microsoft.com/office/drawing/2014/main" id="{C77FF399-E399-F140-9FD0-24ED39DCD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1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48">
              <a:extLst>
                <a:ext uri="{FF2B5EF4-FFF2-40B4-BE49-F238E27FC236}">
                  <a16:creationId xmlns:a16="http://schemas.microsoft.com/office/drawing/2014/main" id="{11BBB08D-7902-A642-9EF4-095D0BD62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0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49">
              <a:extLst>
                <a:ext uri="{FF2B5EF4-FFF2-40B4-BE49-F238E27FC236}">
                  <a16:creationId xmlns:a16="http://schemas.microsoft.com/office/drawing/2014/main" id="{848B8603-3829-3C46-BB42-8394C6388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50">
              <a:extLst>
                <a:ext uri="{FF2B5EF4-FFF2-40B4-BE49-F238E27FC236}">
                  <a16:creationId xmlns:a16="http://schemas.microsoft.com/office/drawing/2014/main" id="{D1882B82-A272-4F42-A2C0-89D495357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51">
              <a:extLst>
                <a:ext uri="{FF2B5EF4-FFF2-40B4-BE49-F238E27FC236}">
                  <a16:creationId xmlns:a16="http://schemas.microsoft.com/office/drawing/2014/main" id="{3B41D222-B9EF-C144-AB0A-63A5844C9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52">
              <a:extLst>
                <a:ext uri="{FF2B5EF4-FFF2-40B4-BE49-F238E27FC236}">
                  <a16:creationId xmlns:a16="http://schemas.microsoft.com/office/drawing/2014/main" id="{62AD68C2-C7E4-BB46-96F6-B8C263BEA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53">
              <a:extLst>
                <a:ext uri="{FF2B5EF4-FFF2-40B4-BE49-F238E27FC236}">
                  <a16:creationId xmlns:a16="http://schemas.microsoft.com/office/drawing/2014/main" id="{E4F8644A-0856-3E4E-A61D-B507854E2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40" name="Group 54">
              <a:extLst>
                <a:ext uri="{FF2B5EF4-FFF2-40B4-BE49-F238E27FC236}">
                  <a16:creationId xmlns:a16="http://schemas.microsoft.com/office/drawing/2014/main" id="{4118F3BA-6F63-614C-AB0C-F2A32767A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456"/>
              <a:ext cx="1296" cy="96"/>
              <a:chOff x="960" y="2976"/>
              <a:chExt cx="2640" cy="96"/>
            </a:xfrm>
          </p:grpSpPr>
          <p:sp>
            <p:nvSpPr>
              <p:cNvPr id="30747" name="Line 55">
                <a:extLst>
                  <a:ext uri="{FF2B5EF4-FFF2-40B4-BE49-F238E27FC236}">
                    <a16:creationId xmlns:a16="http://schemas.microsoft.com/office/drawing/2014/main" id="{9F6727EE-204D-5C46-88A9-76EA1913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56">
                <a:extLst>
                  <a:ext uri="{FF2B5EF4-FFF2-40B4-BE49-F238E27FC236}">
                    <a16:creationId xmlns:a16="http://schemas.microsoft.com/office/drawing/2014/main" id="{5F9DAAB8-D700-ED40-9ADF-DE66FC189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57">
                <a:extLst>
                  <a:ext uri="{FF2B5EF4-FFF2-40B4-BE49-F238E27FC236}">
                    <a16:creationId xmlns:a16="http://schemas.microsoft.com/office/drawing/2014/main" id="{CBDE084D-FBFB-9D4C-AE86-EF97C3793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Line 58">
                <a:extLst>
                  <a:ext uri="{FF2B5EF4-FFF2-40B4-BE49-F238E27FC236}">
                    <a16:creationId xmlns:a16="http://schemas.microsoft.com/office/drawing/2014/main" id="{1D24E125-696B-4E4A-8CB4-EA9DAF248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59">
                <a:extLst>
                  <a:ext uri="{FF2B5EF4-FFF2-40B4-BE49-F238E27FC236}">
                    <a16:creationId xmlns:a16="http://schemas.microsoft.com/office/drawing/2014/main" id="{5A5D9219-385A-5449-9305-A5065C3F0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60">
                <a:extLst>
                  <a:ext uri="{FF2B5EF4-FFF2-40B4-BE49-F238E27FC236}">
                    <a16:creationId xmlns:a16="http://schemas.microsoft.com/office/drawing/2014/main" id="{D21E49F2-8369-7E45-8B76-601F96CA7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61">
                <a:extLst>
                  <a:ext uri="{FF2B5EF4-FFF2-40B4-BE49-F238E27FC236}">
                    <a16:creationId xmlns:a16="http://schemas.microsoft.com/office/drawing/2014/main" id="{B0087EC8-F54C-0147-B62D-E2EAA3031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54" name="Line 62">
                <a:extLst>
                  <a:ext uri="{FF2B5EF4-FFF2-40B4-BE49-F238E27FC236}">
                    <a16:creationId xmlns:a16="http://schemas.microsoft.com/office/drawing/2014/main" id="{D1B52DA9-EFB9-7E4F-8550-4120A072F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Line 63">
                <a:extLst>
                  <a:ext uri="{FF2B5EF4-FFF2-40B4-BE49-F238E27FC236}">
                    <a16:creationId xmlns:a16="http://schemas.microsoft.com/office/drawing/2014/main" id="{4E4D04FA-54BA-1A4D-91A0-F47104951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Line 64">
                <a:extLst>
                  <a:ext uri="{FF2B5EF4-FFF2-40B4-BE49-F238E27FC236}">
                    <a16:creationId xmlns:a16="http://schemas.microsoft.com/office/drawing/2014/main" id="{713BE5BE-7441-5845-93F7-9B14E463F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7" name="Line 65">
                <a:extLst>
                  <a:ext uri="{FF2B5EF4-FFF2-40B4-BE49-F238E27FC236}">
                    <a16:creationId xmlns:a16="http://schemas.microsoft.com/office/drawing/2014/main" id="{D35FABB7-4972-1144-8ED9-0510B74E4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1" name="Text Box 66">
              <a:extLst>
                <a:ext uri="{FF2B5EF4-FFF2-40B4-BE49-F238E27FC236}">
                  <a16:creationId xmlns:a16="http://schemas.microsoft.com/office/drawing/2014/main" id="{68058631-326C-C54E-999A-CB60273B3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408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30742" name="Text Box 67">
              <a:extLst>
                <a:ext uri="{FF2B5EF4-FFF2-40B4-BE49-F238E27FC236}">
                  <a16:creationId xmlns:a16="http://schemas.microsoft.com/office/drawing/2014/main" id="{1876FA5E-136F-2043-BD90-E7A2257AE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30" y="2374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30743" name="Text Box 68">
              <a:extLst>
                <a:ext uri="{FF2B5EF4-FFF2-40B4-BE49-F238E27FC236}">
                  <a16:creationId xmlns:a16="http://schemas.microsoft.com/office/drawing/2014/main" id="{16DBBE27-4CAF-FA40-91E5-91CA20D46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54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30744" name="Text Box 69">
              <a:extLst>
                <a:ext uri="{FF2B5EF4-FFF2-40B4-BE49-F238E27FC236}">
                  <a16:creationId xmlns:a16="http://schemas.microsoft.com/office/drawing/2014/main" id="{0855E765-C41E-7846-A795-A770E8FF9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27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30745" name="Line 70">
              <a:extLst>
                <a:ext uri="{FF2B5EF4-FFF2-40B4-BE49-F238E27FC236}">
                  <a16:creationId xmlns:a16="http://schemas.microsoft.com/office/drawing/2014/main" id="{CFE06232-C8E0-BF41-B97D-CF09726E9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88"/>
              <a:ext cx="124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71">
              <a:extLst>
                <a:ext uri="{FF2B5EF4-FFF2-40B4-BE49-F238E27FC236}">
                  <a16:creationId xmlns:a16="http://schemas.microsoft.com/office/drawing/2014/main" id="{E8C1626C-2191-2341-9666-647A57B5B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" y="3050"/>
              <a:ext cx="192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This object has a negative slope; therefore acceleration will be negative.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object is </a:t>
              </a:r>
              <a:r>
                <a:rPr lang="en-US" altLang="en-US" sz="1400" u="sng"/>
                <a:t>speeding up </a:t>
              </a:r>
              <a:r>
                <a:rPr lang="en-US" altLang="en-US" sz="1400"/>
                <a:t>in the </a:t>
              </a:r>
              <a:r>
                <a:rPr lang="en-US" altLang="en-US" sz="1400" u="sng"/>
                <a:t>negative direction</a:t>
              </a:r>
            </a:p>
          </p:txBody>
        </p:sp>
      </p:grpSp>
      <p:pic>
        <p:nvPicPr>
          <p:cNvPr id="74" name="Content Placeholder 8">
            <a:extLst>
              <a:ext uri="{FF2B5EF4-FFF2-40B4-BE49-F238E27FC236}">
                <a16:creationId xmlns:a16="http://schemas.microsoft.com/office/drawing/2014/main" id="{F8E14F5F-AAAF-8B43-9659-BC9A5E2F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4365" y="4907100"/>
            <a:ext cx="3772541" cy="18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542E282-A6E0-3141-A867-E0D8F9D5818B}"/>
              </a:ext>
            </a:extLst>
          </p:cNvPr>
          <p:cNvSpPr/>
          <p:nvPr/>
        </p:nvSpPr>
        <p:spPr bwMode="auto">
          <a:xfrm>
            <a:off x="2912439" y="4898127"/>
            <a:ext cx="1352811" cy="119866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742E8C-C49D-B64C-95C4-2EC5BDBD7ECB}"/>
              </a:ext>
            </a:extLst>
          </p:cNvPr>
          <p:cNvCxnSpPr>
            <a:cxnSpLocks/>
          </p:cNvCxnSpPr>
          <p:nvPr/>
        </p:nvCxnSpPr>
        <p:spPr bwMode="auto">
          <a:xfrm flipH="1">
            <a:off x="3739958" y="3379981"/>
            <a:ext cx="1623985" cy="14817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46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B5ADF740-E948-4C48-BF0D-B4A42B8F6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79438"/>
          </a:xfrm>
        </p:spPr>
        <p:txBody>
          <a:bodyPr/>
          <a:lstStyle/>
          <a:p>
            <a:pPr eaLnBrk="1" hangingPunct="1"/>
            <a:r>
              <a:rPr lang="en-US" altLang="en-US" dirty="0"/>
              <a:t>Velocity-Time Graphs SUMMARY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163BA6A-6196-5947-920D-36DD61D1F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velocity-time (V-T) graph shows an object’s velocity as a function of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horizontal line = constant velocity.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straight sloped line = constant acceleration.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Acceleration = change in velocity over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Positive slope = positive acceleration.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Not necessarily speeding up!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Negative slope = negative acceleration.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Not necessarily slowing down!</a:t>
            </a:r>
          </a:p>
        </p:txBody>
      </p:sp>
    </p:spTree>
    <p:extLst>
      <p:ext uri="{BB962C8B-B14F-4D97-AF65-F5344CB8AC3E}">
        <p14:creationId xmlns:p14="http://schemas.microsoft.com/office/powerpoint/2010/main" val="5221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FAE6BC8F-8F8C-0E45-82CF-47D3520D6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Checkpoint</a:t>
            </a:r>
          </a:p>
        </p:txBody>
      </p:sp>
      <p:sp>
        <p:nvSpPr>
          <p:cNvPr id="32770" name="Content Placeholder 4">
            <a:extLst>
              <a:ext uri="{FF2B5EF4-FFF2-40B4-BE49-F238E27FC236}">
                <a16:creationId xmlns:a16="http://schemas.microsoft.com/office/drawing/2014/main" id="{8F5E61DF-EB2D-6C46-A660-C7A003DB3D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1600"/>
              <a:t>Consider the graph at the right. The object whose motion is represented by this graph is ... (include all that are true):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A.  moving with positive velocity.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B.  moving with a constant velocity.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C.  moving with a negative velocity.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D.  slowing down.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E.  changing directions.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F.  speeding up.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G. moving with a positive acceleration.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600"/>
              <a:t>H. moving with a negative acceleration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800"/>
          </a:p>
          <a:p>
            <a:pPr marL="0" indent="0">
              <a:buFont typeface="Wingdings" pitchFamily="2" charset="2"/>
              <a:buNone/>
            </a:pPr>
            <a:br>
              <a:rPr lang="en-US" altLang="en-US"/>
            </a:br>
            <a:endParaRPr lang="en-US" altLang="en-US"/>
          </a:p>
        </p:txBody>
      </p:sp>
      <p:pic>
        <p:nvPicPr>
          <p:cNvPr id="32771" name="Content Placeholder 7">
            <a:extLst>
              <a:ext uri="{FF2B5EF4-FFF2-40B4-BE49-F238E27FC236}">
                <a16:creationId xmlns:a16="http://schemas.microsoft.com/office/drawing/2014/main" id="{91286CD6-7BF7-5440-8720-D724AD7FE2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362200"/>
            <a:ext cx="2586038" cy="2438400"/>
          </a:xfrm>
        </p:spPr>
      </p:pic>
    </p:spTree>
    <p:extLst>
      <p:ext uri="{BB962C8B-B14F-4D97-AF65-F5344CB8AC3E}">
        <p14:creationId xmlns:p14="http://schemas.microsoft.com/office/powerpoint/2010/main" val="23397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 Acceleration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Acceleration is the rate at which velocity changes with time.</a:t>
            </a:r>
          </a:p>
          <a:p>
            <a:r>
              <a:rPr lang="en-US" dirty="0"/>
              <a:t>The velocity changes</a:t>
            </a:r>
          </a:p>
          <a:p>
            <a:pPr lvl="1"/>
            <a:r>
              <a:rPr lang="en-US" dirty="0"/>
              <a:t>when the speed of an object changes.</a:t>
            </a:r>
          </a:p>
          <a:p>
            <a:pPr lvl="1"/>
            <a:r>
              <a:rPr lang="en-US" dirty="0"/>
              <a:t>when the direction of motion changes.</a:t>
            </a:r>
          </a:p>
          <a:p>
            <a:r>
              <a:rPr lang="en-US" dirty="0"/>
              <a:t>Therefore, acceleration occurs when there is a change in speed, a change in direction, or a change in both speed and direction.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>
            <a:extLst>
              <a:ext uri="{FF2B5EF4-FFF2-40B4-BE49-F238E27FC236}">
                <a16:creationId xmlns:a16="http://schemas.microsoft.com/office/drawing/2014/main" id="{66DB6A4F-92E6-3D49-9D51-6701BE94D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ANSWER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0A81051F-D3C2-804B-8868-9EEDF872DF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A,D, and H</a:t>
            </a:r>
          </a:p>
        </p:txBody>
      </p:sp>
    </p:spTree>
    <p:extLst>
      <p:ext uri="{BB962C8B-B14F-4D97-AF65-F5344CB8AC3E}">
        <p14:creationId xmlns:p14="http://schemas.microsoft.com/office/powerpoint/2010/main" val="251213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 cyclist accelerates by increasing his speed 2 m/s every second. After 1 second his speed is 2 m/s, after 2 seconds his speed is </a:t>
            </a:r>
            <a:br>
              <a:rPr lang="en-US" dirty="0"/>
            </a:br>
            <a:r>
              <a:rPr lang="en-US" dirty="0"/>
              <a:t>4 m/s, and so on.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  <p:pic>
        <p:nvPicPr>
          <p:cNvPr id="2" name="Picture 1" descr="03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>
          <a:xfrm>
            <a:off x="271272" y="3480308"/>
            <a:ext cx="8601456" cy="25902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_Pg74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736600" y="101600"/>
            <a:ext cx="765048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Body is an Acceleration Detector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human body cannot detect constant velocity, it can sense acceleration.</a:t>
            </a:r>
          </a:p>
          <a:p>
            <a:r>
              <a:rPr lang="en-US" dirty="0"/>
              <a:t>Passengers in a plane cannot detect constant velocity.</a:t>
            </a:r>
          </a:p>
          <a:p>
            <a:r>
              <a:rPr lang="en-US" dirty="0"/>
              <a:t>You can feel the plane speeding up or slowing down to land.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25AA8-3F99-4A47-BD6C-22BB15844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141413"/>
            <a:ext cx="4221234" cy="3442944"/>
          </a:xfr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Acceleration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acceleration of an object is the change in its velocity divided by the change in time.</a:t>
            </a:r>
          </a:p>
          <a:p>
            <a:r>
              <a:rPr lang="en-US" dirty="0"/>
              <a:t>Stated mathematically, the definition of average acceleration </a:t>
            </a:r>
            <a:r>
              <a:rPr lang="en-US" i="1" dirty="0"/>
              <a:t>a</a:t>
            </a:r>
            <a:r>
              <a:rPr lang="en-US" baseline="-25000" dirty="0"/>
              <a:t>av</a:t>
            </a:r>
            <a:r>
              <a:rPr lang="en-US" dirty="0"/>
              <a:t> is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  <p:pic>
        <p:nvPicPr>
          <p:cNvPr id="15" name="Picture 14" descr="Slide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12" y="3437638"/>
            <a:ext cx="5943600" cy="8382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Acceleration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dimensions of average acceleration are the dimensions of velocity per time or (meters per second) per second. That is,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Written symbolically as m/s</a:t>
            </a:r>
            <a:r>
              <a:rPr lang="en-US" baseline="30000" dirty="0"/>
              <a:t>2</a:t>
            </a:r>
            <a:r>
              <a:rPr lang="en-US" dirty="0"/>
              <a:t>, the units of average acceleration are expressed as </a:t>
            </a:r>
            <a:r>
              <a:rPr lang="en-US" altLang="ja-JP" dirty="0"/>
              <a:t>"</a:t>
            </a:r>
            <a:r>
              <a:rPr lang="en-US" dirty="0"/>
              <a:t>meters per second squared.</a:t>
            </a:r>
            <a:r>
              <a:rPr lang="en-US" altLang="ja-JP" dirty="0"/>
              <a:t>"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2014 Pearson Education, Inc.</a:t>
            </a:r>
          </a:p>
        </p:txBody>
      </p:sp>
      <p:pic>
        <p:nvPicPr>
          <p:cNvPr id="13" name="Picture 12" descr="Slide-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25208"/>
            <a:ext cx="5029200" cy="851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Pg75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b="2822"/>
          <a:stretch/>
        </p:blipFill>
        <p:spPr>
          <a:xfrm>
            <a:off x="723900" y="101600"/>
            <a:ext cx="7710424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5626"/>
      </p:ext>
    </p:extLst>
  </p:cSld>
  <p:clrMapOvr>
    <a:masterClrMapping/>
  </p:clrMapOvr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1616</TotalTime>
  <Words>1192</Words>
  <Application>Microsoft Macintosh PowerPoint</Application>
  <PresentationFormat>On-screen Show (4:3)</PresentationFormat>
  <Paragraphs>169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Wingdings</vt:lpstr>
      <vt:lpstr>HA5Lect_template</vt:lpstr>
      <vt:lpstr>Acceleration and Accelerated Motion</vt:lpstr>
      <vt:lpstr>Chapter Contents</vt:lpstr>
      <vt:lpstr>3.1. Acceleration</vt:lpstr>
      <vt:lpstr>Acceleration</vt:lpstr>
      <vt:lpstr>PowerPoint Presentation</vt:lpstr>
      <vt:lpstr>The Human Body is an Acceleration Detector</vt:lpstr>
      <vt:lpstr>Definition of Acceleration</vt:lpstr>
      <vt:lpstr>Units of Acceleration</vt:lpstr>
      <vt:lpstr>PowerPoint Presentation</vt:lpstr>
      <vt:lpstr>Acceleration can change with time or be constant</vt:lpstr>
      <vt:lpstr>What does this V-T Graph look like?</vt:lpstr>
      <vt:lpstr>Acceleration can be determined graphically</vt:lpstr>
      <vt:lpstr>PowerPoint Presentation</vt:lpstr>
      <vt:lpstr>Speed increases or decreases depending on positive or negative velocity and acceleration.</vt:lpstr>
      <vt:lpstr>3.2  Motion with Constant Acceleration</vt:lpstr>
      <vt:lpstr>The Big “4” Kinematic Equations</vt:lpstr>
      <vt:lpstr>PowerPoint Presentation</vt:lpstr>
      <vt:lpstr>PowerPoint Presentation</vt:lpstr>
      <vt:lpstr>PowerPoint Presentation</vt:lpstr>
      <vt:lpstr>PowerPoint Presentation</vt:lpstr>
      <vt:lpstr>3.3  Velocity -Time Graphs</vt:lpstr>
      <vt:lpstr>Velocity-Time Graphs</vt:lpstr>
      <vt:lpstr>Velocity-Time Graphs</vt:lpstr>
      <vt:lpstr>Velocity-Time Graphs</vt:lpstr>
      <vt:lpstr>Since Acceleration is a vector, how do we determine the direction of acceleration on a graph?</vt:lpstr>
      <vt:lpstr>Velocity-Time Graphs</vt:lpstr>
      <vt:lpstr>Velocity-Time Graphs</vt:lpstr>
      <vt:lpstr>Velocity-Time Graphs SUMMARY</vt:lpstr>
      <vt:lpstr>Checkpoint</vt:lpstr>
      <vt:lpstr>ANSWER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Moses Griffin, Teri</cp:lastModifiedBy>
  <cp:revision>145</cp:revision>
  <dcterms:created xsi:type="dcterms:W3CDTF">2007-09-26T05:29:17Z</dcterms:created>
  <dcterms:modified xsi:type="dcterms:W3CDTF">2020-04-23T01:53:17Z</dcterms:modified>
</cp:coreProperties>
</file>