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9" r:id="rId4"/>
    <p:sldId id="27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2">
          <p15:clr>
            <a:srgbClr val="A4A3A4"/>
          </p15:clr>
        </p15:guide>
        <p15:guide id="3" pos="288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6832"/>
    <a:srgbClr val="46B701"/>
    <a:srgbClr val="79B701"/>
    <a:srgbClr val="BE2A40"/>
    <a:srgbClr val="8E8C24"/>
    <a:srgbClr val="37368A"/>
    <a:srgbClr val="BE58A1"/>
    <a:srgbClr val="E96115"/>
    <a:srgbClr val="0B570C"/>
    <a:srgbClr val="F000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28" autoAdjust="0"/>
    <p:restoredTop sz="93914" autoAdjust="0"/>
  </p:normalViewPr>
  <p:slideViewPr>
    <p:cSldViewPr snapToGrid="0">
      <p:cViewPr varScale="1">
        <p:scale>
          <a:sx n="105" d="100"/>
          <a:sy n="105" d="100"/>
        </p:scale>
        <p:origin x="1688" y="184"/>
      </p:cViewPr>
      <p:guideLst>
        <p:guide orient="horz" pos="2160"/>
        <p:guide orient="horz" pos="4032"/>
        <p:guide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717CC-3C35-7C4B-A214-E8DE7C53A674}" type="datetimeFigureOut">
              <a:rPr lang="en-US" smtClean="0"/>
              <a:t>4/9/20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61F9F-C2AB-E245-AACC-6D989DF6D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369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116663-B372-3E48-9F73-B21AA219DB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97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575287-6E87-5A45-8755-C395C37C982F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D72C3C-6851-9F43-8BD9-EFE98EFE5737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841C43D-F50F-9E45-83A6-C3F05A7E0E69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227E8-D03D-274C-B1A9-0805578A63B3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125" y="3124200"/>
            <a:ext cx="6569075" cy="57943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9144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125" y="4860925"/>
            <a:ext cx="6569075" cy="396875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-6350" y="0"/>
            <a:ext cx="9162288" cy="609600"/>
          </a:xfrm>
          <a:prstGeom prst="rect">
            <a:avLst/>
          </a:prstGeom>
          <a:solidFill>
            <a:srgbClr val="3D6832"/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65125" y="44450"/>
            <a:ext cx="800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</a:rPr>
              <a:t>Chapter 2 Lecture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2014 Pearson Education, Inc.</a:t>
            </a:r>
          </a:p>
        </p:txBody>
      </p:sp>
      <p:sp>
        <p:nvSpPr>
          <p:cNvPr id="4121" name="Text Box 25"/>
          <p:cNvSpPr txBox="1">
            <a:spLocks noChangeArrowheads="1"/>
          </p:cNvSpPr>
          <p:nvPr userDrawn="1"/>
        </p:nvSpPr>
        <p:spPr bwMode="auto">
          <a:xfrm>
            <a:off x="88900" y="635000"/>
            <a:ext cx="890587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lnSpc>
                <a:spcPct val="100000"/>
              </a:lnSpc>
            </a:pPr>
            <a:r>
              <a:rPr lang="en-US" sz="3200" b="1" dirty="0"/>
              <a:t>Pearson</a:t>
            </a:r>
            <a:r>
              <a:rPr lang="en-US" sz="3200" b="1" baseline="0" dirty="0"/>
              <a:t> </a:t>
            </a:r>
            <a:r>
              <a:rPr lang="en-US" sz="3200" b="1" dirty="0"/>
              <a:t>Physics </a:t>
            </a:r>
          </a:p>
        </p:txBody>
      </p:sp>
      <p:pic>
        <p:nvPicPr>
          <p:cNvPr id="11" name="Picture 10" descr="WALK1156_01_cvrmec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100" y="1574800"/>
            <a:ext cx="3765462" cy="5056632"/>
          </a:xfrm>
          <a:prstGeom prst="rect">
            <a:avLst/>
          </a:prstGeom>
          <a:noFill/>
          <a:ln>
            <a:solidFill>
              <a:srgbClr val="3D6832"/>
            </a:solidFill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D683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3D6832"/>
              </a:buClr>
              <a:defRPr/>
            </a:lvl1pPr>
            <a:lvl2pPr>
              <a:buClr>
                <a:srgbClr val="3D6832"/>
              </a:buClr>
              <a:defRPr/>
            </a:lvl2pPr>
            <a:lvl3pPr>
              <a:buClr>
                <a:srgbClr val="3D6832"/>
              </a:buClr>
              <a:defRPr/>
            </a:lvl3pPr>
            <a:lvl4pPr>
              <a:buClr>
                <a:srgbClr val="3D6832"/>
              </a:buClr>
              <a:defRPr/>
            </a:lvl4pPr>
            <a:lvl5pPr>
              <a:buClr>
                <a:srgbClr val="3D683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2014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07037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141413"/>
            <a:ext cx="4038600" cy="5106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141413"/>
            <a:ext cx="4038600" cy="5106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2014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57190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333399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5720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5" y="1141413"/>
            <a:ext cx="8229600" cy="510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87313" y="6613525"/>
            <a:ext cx="5399087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cs typeface="+mj-cs"/>
              </a:defRPr>
            </a:lvl1pPr>
          </a:lstStyle>
          <a:p>
            <a:r>
              <a:rPr lang="en-GB"/>
              <a:t>© 2014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hf sldNum="0" hdr="0" dt="0"/>
  <p:txStyles>
    <p:titleStyle>
      <a:lvl1pPr algn="l" rtl="0" fontAlgn="base">
        <a:spcBef>
          <a:spcPct val="50000"/>
        </a:spcBef>
        <a:spcAft>
          <a:spcPct val="0"/>
        </a:spcAft>
        <a:defRPr sz="3200" b="1">
          <a:solidFill>
            <a:srgbClr val="3D6832"/>
          </a:solidFill>
          <a:latin typeface="+mj-lt"/>
          <a:ea typeface="+mj-ea"/>
          <a:cs typeface="+mj-cs"/>
        </a:defRPr>
      </a:lvl1pPr>
      <a:lvl2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50000"/>
        </a:spcBef>
        <a:spcAft>
          <a:spcPct val="0"/>
        </a:spcAft>
        <a:defRPr sz="3200" b="1">
          <a:solidFill>
            <a:srgbClr val="BE58A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D6832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D6832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D6832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D6832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D6832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87313" y="6613525"/>
            <a:ext cx="5399087" cy="179388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900">
                <a:cs typeface="Arial" charset="0"/>
              </a:rPr>
              <a:t>© 2014 Pearson Education, Inc.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5394325" y="8731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91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365125" y="3124200"/>
            <a:ext cx="3076575" cy="10779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Introduction to</a:t>
            </a:r>
            <a:br>
              <a:rPr lang="en-US" dirty="0"/>
            </a:br>
            <a:r>
              <a:rPr lang="en-US" dirty="0"/>
              <a:t>Motion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125" y="5051425"/>
            <a:ext cx="6569075" cy="769938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eaLnBrk="1" hangingPunct="1">
              <a:defRPr/>
            </a:pPr>
            <a:r>
              <a:rPr lang="en-US" dirty="0">
                <a:cs typeface="+mn-cs"/>
              </a:rPr>
              <a:t>Prepared by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Chris </a:t>
            </a:r>
            <a:r>
              <a:rPr lang="en-US" dirty="0" err="1">
                <a:cs typeface="+mn-cs"/>
              </a:rPr>
              <a:t>Chiaverina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Chapter Contents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2.1 Describing Motion</a:t>
            </a:r>
          </a:p>
          <a:p>
            <a:r>
              <a:rPr lang="en-US" dirty="0"/>
              <a:t>2.2 Speed and Velocity</a:t>
            </a:r>
          </a:p>
          <a:p>
            <a:r>
              <a:rPr lang="en-US" dirty="0"/>
              <a:t>2.3 Position-Time Graphs</a:t>
            </a:r>
          </a:p>
          <a:p>
            <a:r>
              <a:rPr lang="en-US" dirty="0"/>
              <a:t>2.4 Equation of Motion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© 2014 Pearson Education, Inc.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/>
          <a:lstStyle/>
          <a:p>
            <a:r>
              <a:rPr lang="en-US" dirty="0"/>
              <a:t>Speed and Velocity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rate of motion is referred to as speed.</a:t>
            </a:r>
          </a:p>
          <a:p>
            <a:r>
              <a:rPr lang="en-US" dirty="0"/>
              <a:t>Speed describes how fast or slow something moves.</a:t>
            </a:r>
          </a:p>
          <a:p>
            <a:r>
              <a:rPr lang="en-US" dirty="0"/>
              <a:t>The average speed is defined as the distance traveled divided by the elapsed time: </a:t>
            </a:r>
          </a:p>
          <a:p>
            <a:pPr marL="0" indent="0" algn="ctr">
              <a:buNone/>
            </a:pPr>
            <a:r>
              <a:rPr lang="en-US" dirty="0"/>
              <a:t>average speed = distance/elapsed time</a:t>
            </a:r>
          </a:p>
          <a:p>
            <a:r>
              <a:rPr lang="en-US" dirty="0"/>
              <a:t>The SI units of average speed are meters per second (m/s).</a:t>
            </a:r>
          </a:p>
          <a:p>
            <a:r>
              <a:rPr lang="en-US" dirty="0"/>
              <a:t>Like distance, average speed is always positive.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© 2014 Pearson Education, Inc.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4776"/>
          </a:xfrm>
        </p:spPr>
        <p:txBody>
          <a:bodyPr/>
          <a:lstStyle/>
          <a:p>
            <a:r>
              <a:rPr lang="en-US" dirty="0"/>
              <a:t>Speed and Velocity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65125" y="1141413"/>
            <a:ext cx="8229600" cy="5551487"/>
          </a:xfrm>
        </p:spPr>
        <p:txBody>
          <a:bodyPr/>
          <a:lstStyle/>
          <a:p>
            <a:pPr>
              <a:lnSpc>
                <a:spcPct val="98000"/>
              </a:lnSpc>
            </a:pPr>
            <a:r>
              <a:rPr lang="en-US" dirty="0"/>
              <a:t>An object</a:t>
            </a:r>
            <a:r>
              <a:rPr lang="fr-FR" altLang="ja-JP" dirty="0"/>
              <a:t>'</a:t>
            </a:r>
            <a:r>
              <a:rPr lang="en-US" dirty="0"/>
              <a:t>s average velocity is defined as its displacement per unit time:</a:t>
            </a:r>
          </a:p>
          <a:p>
            <a:pPr marL="0" indent="0" algn="ctr">
              <a:lnSpc>
                <a:spcPct val="98000"/>
              </a:lnSpc>
              <a:buNone/>
            </a:pPr>
            <a:r>
              <a:rPr lang="en-US" dirty="0"/>
              <a:t>average velocity = displacement/elapsed time</a:t>
            </a:r>
          </a:p>
          <a:p>
            <a:pPr>
              <a:lnSpc>
                <a:spcPct val="98000"/>
              </a:lnSpc>
            </a:pPr>
            <a:r>
              <a:rPr lang="en-US" dirty="0"/>
              <a:t>The SI units of average velocity are meters per second (m/s).</a:t>
            </a:r>
          </a:p>
          <a:p>
            <a:pPr>
              <a:lnSpc>
                <a:spcPct val="98000"/>
              </a:lnSpc>
            </a:pPr>
            <a:r>
              <a:rPr lang="en-US" dirty="0"/>
              <a:t>The average velocity describes, on average, how fast something is moving as well as the average direction in which the object is moving.</a:t>
            </a:r>
          </a:p>
          <a:p>
            <a:pPr>
              <a:lnSpc>
                <a:spcPct val="98000"/>
              </a:lnSpc>
            </a:pPr>
            <a:r>
              <a:rPr lang="en-US" dirty="0"/>
              <a:t>An object moving in the positive direction has a positive average velocity. An object moving in the negative direction has a negative average velocity.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© 2014 Pearson Education, Inc.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A5Lect_template">
  <a:themeElements>
    <a:clrScheme name="HA5Lec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A5Lect_templat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HA5Lec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5Lec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5Lec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gtk_01:Applications (Mac OS 9):Microsoft Office 2001:Templates:My Templates:HA5Lect_template.pot</Template>
  <TotalTime>802</TotalTime>
  <Words>217</Words>
  <Application>Microsoft Macintosh PowerPoint</Application>
  <PresentationFormat>On-screen Show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HA5Lect_template</vt:lpstr>
      <vt:lpstr>Introduction to Motion</vt:lpstr>
      <vt:lpstr> Chapter Contents </vt:lpstr>
      <vt:lpstr>Speed and Velocity</vt:lpstr>
      <vt:lpstr>Speed and Velocity</vt:lpstr>
    </vt:vector>
  </TitlesOfParts>
  <Company>뿿ˤʤ㏘뿿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U</dc:creator>
  <cp:lastModifiedBy>Moses Griffin, Teri</cp:lastModifiedBy>
  <cp:revision>93</cp:revision>
  <dcterms:created xsi:type="dcterms:W3CDTF">2007-09-26T05:29:17Z</dcterms:created>
  <dcterms:modified xsi:type="dcterms:W3CDTF">2020-04-09T21:36:07Z</dcterms:modified>
</cp:coreProperties>
</file>