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comments/comment4.xml" ContentType="application/vnd.openxmlformats-officedocument.presentationml.comments+xml"/>
  <Override PartName="/ppt/notesSlides/notesSlide5.xml" ContentType="application/vnd.openxmlformats-officedocument.presentationml.notesSlide+xml"/>
  <Override PartName="/ppt/comments/comment5.xml" ContentType="application/vnd.openxmlformats-officedocument.presentationml.comments+xml"/>
  <Override PartName="/ppt/notesSlides/notesSlide6.xml" ContentType="application/vnd.openxmlformats-officedocument.presentationml.notesSlide+xml"/>
  <Override PartName="/ppt/comments/comment6.xml" ContentType="application/vnd.openxmlformats-officedocument.presentationml.comments+xml"/>
  <Override PartName="/ppt/notesSlides/notesSlide7.xml" ContentType="application/vnd.openxmlformats-officedocument.presentationml.notesSlide+xml"/>
  <Override PartName="/ppt/comments/comment7.xml" ContentType="application/vnd.openxmlformats-officedocument.presentationml.comments+xml"/>
  <Override PartName="/ppt/notesSlides/notesSlide8.xml" ContentType="application/vnd.openxmlformats-officedocument.presentationml.notesSlide+xml"/>
  <Override PartName="/ppt/comments/comment8.xml" ContentType="application/vnd.openxmlformats-officedocument.presentationml.comments+xml"/>
  <Override PartName="/ppt/notesSlides/notesSlide9.xml" ContentType="application/vnd.openxmlformats-officedocument.presentationml.notesSlide+xml"/>
  <Override PartName="/ppt/comments/comment9.xml" ContentType="application/vnd.openxmlformats-officedocument.presentationml.comments+xml"/>
  <Override PartName="/ppt/notesSlides/notesSlide10.xml" ContentType="application/vnd.openxmlformats-officedocument.presentationml.notesSlide+xml"/>
  <Override PartName="/ppt/comments/comment10.xml" ContentType="application/vnd.openxmlformats-officedocument.presentationml.comments+xml"/>
  <Override PartName="/ppt/notesSlides/notesSlide11.xml" ContentType="application/vnd.openxmlformats-officedocument.presentationml.notesSlide+xml"/>
  <Override PartName="/ppt/comments/comment11.xml" ContentType="application/vnd.openxmlformats-officedocument.presentationml.comments+xml"/>
  <Override PartName="/ppt/notesSlides/notesSlide12.xml" ContentType="application/vnd.openxmlformats-officedocument.presentationml.notesSlide+xml"/>
  <Override PartName="/ppt/comments/comment12.xml" ContentType="application/vnd.openxmlformats-officedocument.presentationml.comments+xml"/>
  <Override PartName="/ppt/notesSlides/notesSlide13.xml" ContentType="application/vnd.openxmlformats-officedocument.presentationml.notesSlide+xml"/>
  <Override PartName="/ppt/comments/comment13.xml" ContentType="application/vnd.openxmlformats-officedocument.presentationml.comments+xml"/>
  <Override PartName="/ppt/notesSlides/notesSlide14.xml" ContentType="application/vnd.openxmlformats-officedocument.presentationml.notesSlide+xml"/>
  <Override PartName="/ppt/comments/comment14.xml" ContentType="application/vnd.openxmlformats-officedocument.presentationml.comments+xml"/>
  <Override PartName="/ppt/notesSlides/notesSlide15.xml" ContentType="application/vnd.openxmlformats-officedocument.presentationml.notesSlide+xml"/>
  <Override PartName="/ppt/comments/comment15.xml" ContentType="application/vnd.openxmlformats-officedocument.presentationml.comments+xml"/>
  <Override PartName="/ppt/notesSlides/notesSlide16.xml" ContentType="application/vnd.openxmlformats-officedocument.presentationml.notesSlide+xml"/>
  <Override PartName="/ppt/comments/comment16.xml" ContentType="application/vnd.openxmlformats-officedocument.presentationml.comments+xml"/>
  <Override PartName="/ppt/notesSlides/notesSlide17.xml" ContentType="application/vnd.openxmlformats-officedocument.presentationml.notesSlide+xml"/>
  <Override PartName="/ppt/comments/comment17.xml" ContentType="application/vnd.openxmlformats-officedocument.presentationml.comments+xml"/>
  <Override PartName="/ppt/notesSlides/notesSlide18.xml" ContentType="application/vnd.openxmlformats-officedocument.presentationml.notesSlide+xml"/>
  <Override PartName="/ppt/comments/comment18.xml" ContentType="application/vnd.openxmlformats-officedocument.presentationml.comments+xml"/>
  <Override PartName="/ppt/notesSlides/notesSlide19.xml" ContentType="application/vnd.openxmlformats-officedocument.presentationml.notesSlide+xml"/>
  <Override PartName="/ppt/comments/comment19.xml" ContentType="application/vnd.openxmlformats-officedocument.presentationml.comments+xml"/>
  <Override PartName="/ppt/notesSlides/notesSlide20.xml" ContentType="application/vnd.openxmlformats-officedocument.presentationml.notesSlide+xml"/>
  <Override PartName="/ppt/comments/comment20.xml" ContentType="application/vnd.openxmlformats-officedocument.presentationml.comments+xml"/>
  <Override PartName="/ppt/notesSlides/notesSlide21.xml" ContentType="application/vnd.openxmlformats-officedocument.presentationml.notesSlide+xml"/>
  <Override PartName="/ppt/comments/comment21.xml" ContentType="application/vnd.openxmlformats-officedocument.presentationml.comments+xml"/>
  <Override PartName="/ppt/notesSlides/notesSlide22.xml" ContentType="application/vnd.openxmlformats-officedocument.presentationml.notesSlide+xml"/>
  <Override PartName="/ppt/comments/comment22.xml" ContentType="application/vnd.openxmlformats-officedocument.presentationml.comments+xml"/>
  <Override PartName="/ppt/notesSlides/notesSlide23.xml" ContentType="application/vnd.openxmlformats-officedocument.presentationml.notesSlide+xml"/>
  <Override PartName="/ppt/comments/comment23.xml" ContentType="application/vnd.openxmlformats-officedocument.presentationml.comments+xml"/>
  <Override PartName="/ppt/notesSlides/notesSlide24.xml" ContentType="application/vnd.openxmlformats-officedocument.presentationml.notesSlide+xml"/>
  <Override PartName="/ppt/comments/comment24.xml" ContentType="application/vnd.openxmlformats-officedocument.presentationml.comments+xml"/>
  <Override PartName="/ppt/notesSlides/notesSlide25.xml" ContentType="application/vnd.openxmlformats-officedocument.presentationml.notesSlide+xml"/>
  <Override PartName="/ppt/comments/comment25.xml" ContentType="application/vnd.openxmlformats-officedocument.presentationml.comments+xml"/>
  <Override PartName="/ppt/notesSlides/notesSlide26.xml" ContentType="application/vnd.openxmlformats-officedocument.presentationml.notesSlide+xml"/>
  <Override PartName="/ppt/comments/comment26.xml" ContentType="application/vnd.openxmlformats-officedocument.presentationml.comments+xml"/>
  <Override PartName="/ppt/notesSlides/notesSlide27.xml" ContentType="application/vnd.openxmlformats-officedocument.presentationml.notesSlide+xml"/>
  <Override PartName="/ppt/comments/comment27.xml" ContentType="application/vnd.openxmlformats-officedocument.presentationml.comments+xml"/>
  <Override PartName="/ppt/notesSlides/notesSlide28.xml" ContentType="application/vnd.openxmlformats-officedocument.presentationml.notesSlide+xml"/>
  <Override PartName="/ppt/comments/comment28.xml" ContentType="application/vnd.openxmlformats-officedocument.presentationml.comments+xml"/>
  <Override PartName="/ppt/notesSlides/notesSlide29.xml" ContentType="application/vnd.openxmlformats-officedocument.presentationml.notesSlide+xml"/>
  <Override PartName="/ppt/comments/comment29.xml" ContentType="application/vnd.openxmlformats-officedocument.presentationml.comments+xml"/>
  <Override PartName="/ppt/notesSlides/notesSlide30.xml" ContentType="application/vnd.openxmlformats-officedocument.presentationml.notesSlide+xml"/>
  <Override PartName="/ppt/comments/comment30.xml" ContentType="application/vnd.openxmlformats-officedocument.presentationml.comments+xml"/>
  <Override PartName="/ppt/notesSlides/notesSlide31.xml" ContentType="application/vnd.openxmlformats-officedocument.presentationml.notesSlide+xml"/>
  <Override PartName="/ppt/comments/comment31.xml" ContentType="application/vnd.openxmlformats-officedocument.presentationml.comments+xml"/>
  <Override PartName="/ppt/notesSlides/notesSlide32.xml" ContentType="application/vnd.openxmlformats-officedocument.presentationml.notesSlide+xml"/>
  <Override PartName="/ppt/comments/comment32.xml" ContentType="application/vnd.openxmlformats-officedocument.presentationml.comments+xml"/>
  <Override PartName="/ppt/notesSlides/notesSlide33.xml" ContentType="application/vnd.openxmlformats-officedocument.presentationml.notesSlide+xml"/>
  <Override PartName="/ppt/comments/comment33.xml" ContentType="application/vnd.openxmlformats-officedocument.presentationml.comments+xml"/>
  <Override PartName="/ppt/notesSlides/notesSlide34.xml" ContentType="application/vnd.openxmlformats-officedocument.presentationml.notesSlide+xml"/>
  <Override PartName="/ppt/comments/comment34.xml" ContentType="application/vnd.openxmlformats-officedocument.presentationml.comments+xml"/>
  <Override PartName="/ppt/notesSlides/notesSlide35.xml" ContentType="application/vnd.openxmlformats-officedocument.presentationml.notesSlide+xml"/>
  <Override PartName="/ppt/comments/comment35.xml" ContentType="application/vnd.openxmlformats-officedocument.presentationml.comments+xml"/>
  <Override PartName="/ppt/notesSlides/notesSlide36.xml" ContentType="application/vnd.openxmlformats-officedocument.presentationml.notesSlide+xml"/>
  <Override PartName="/ppt/comments/comment36.xml" ContentType="application/vnd.openxmlformats-officedocument.presentationml.comments+xml"/>
  <Override PartName="/ppt/notesSlides/notesSlide37.xml" ContentType="application/vnd.openxmlformats-officedocument.presentationml.notesSlide+xml"/>
  <Override PartName="/ppt/comments/comment37.xml" ContentType="application/vnd.openxmlformats-officedocument.presentationml.comments+xml"/>
  <Override PartName="/ppt/notesSlides/notesSlide38.xml" ContentType="application/vnd.openxmlformats-officedocument.presentationml.notesSlide+xml"/>
  <Override PartName="/ppt/comments/comment38.xml" ContentType="application/vnd.openxmlformats-officedocument.presentationml.comments+xml"/>
  <Override PartName="/ppt/notesSlides/notesSlide39.xml" ContentType="application/vnd.openxmlformats-officedocument.presentationml.notesSlide+xml"/>
  <Override PartName="/ppt/comments/comment39.xml" ContentType="application/vnd.openxmlformats-officedocument.presentationml.comments+xml"/>
  <Override PartName="/ppt/notesSlides/notesSlide40.xml" ContentType="application/vnd.openxmlformats-officedocument.presentationml.notesSlide+xml"/>
  <Override PartName="/ppt/comments/comment40.xml" ContentType="application/vnd.openxmlformats-officedocument.presentationml.comments+xml"/>
  <Override PartName="/ppt/notesSlides/notesSlide41.xml" ContentType="application/vnd.openxmlformats-officedocument.presentationml.notesSlide+xml"/>
  <Override PartName="/ppt/comments/comment41.xml" ContentType="application/vnd.openxmlformats-officedocument.presentationml.comments+xml"/>
  <Override PartName="/ppt/notesSlides/notesSlide42.xml" ContentType="application/vnd.openxmlformats-officedocument.presentationml.notesSlide+xml"/>
  <Override PartName="/ppt/comments/comment42.xml" ContentType="application/vnd.openxmlformats-officedocument.presentationml.comments+xml"/>
  <Override PartName="/ppt/notesSlides/notesSlide43.xml" ContentType="application/vnd.openxmlformats-officedocument.presentationml.notesSlide+xml"/>
  <Override PartName="/ppt/comments/comment43.xml" ContentType="application/vnd.openxmlformats-officedocument.presentationml.comments+xml"/>
  <Override PartName="/ppt/notesSlides/notesSlide44.xml" ContentType="application/vnd.openxmlformats-officedocument.presentationml.notesSlide+xml"/>
  <Override PartName="/ppt/comments/comment44.xml" ContentType="application/vnd.openxmlformats-officedocument.presentationml.comments+xml"/>
  <Override PartName="/ppt/notesSlides/notesSlide45.xml" ContentType="application/vnd.openxmlformats-officedocument.presentationml.notesSlide+xml"/>
  <Override PartName="/ppt/comments/comment45.xml" ContentType="application/vnd.openxmlformats-officedocument.presentationml.comments+xml"/>
  <Override PartName="/ppt/notesSlides/notesSlide46.xml" ContentType="application/vnd.openxmlformats-officedocument.presentationml.notesSlide+xml"/>
  <Override PartName="/ppt/comments/comment46.xml" ContentType="application/vnd.openxmlformats-officedocument.presentationml.comments+xml"/>
  <Override PartName="/ppt/notesSlides/notesSlide47.xml" ContentType="application/vnd.openxmlformats-officedocument.presentationml.notesSlide+xml"/>
  <Override PartName="/ppt/comments/comment47.xml" ContentType="application/vnd.openxmlformats-officedocument.presentationml.comments+xml"/>
  <Override PartName="/ppt/notesSlides/notesSlide48.xml" ContentType="application/vnd.openxmlformats-officedocument.presentationml.notesSlide+xml"/>
  <Override PartName="/ppt/comments/comment48.xml" ContentType="application/vnd.openxmlformats-officedocument.presentationml.comments+xml"/>
  <Override PartName="/ppt/notesSlides/notesSlide49.xml" ContentType="application/vnd.openxmlformats-officedocument.presentationml.notesSlide+xml"/>
  <Override PartName="/ppt/comments/comment49.xml" ContentType="application/vnd.openxmlformats-officedocument.presentationml.comments+xml"/>
  <Override PartName="/ppt/notesSlides/notesSlide50.xml" ContentType="application/vnd.openxmlformats-officedocument.presentationml.notesSlide+xml"/>
  <Override PartName="/ppt/comments/comment50.xml" ContentType="application/vnd.openxmlformats-officedocument.presentationml.comments+xml"/>
  <Override PartName="/ppt/notesSlides/notesSlide51.xml" ContentType="application/vnd.openxmlformats-officedocument.presentationml.notesSlide+xml"/>
  <Override PartName="/ppt/comments/comment51.xml" ContentType="application/vnd.openxmlformats-officedocument.presentationml.comments+xml"/>
  <Override PartName="/ppt/notesSlides/notesSlide52.xml" ContentType="application/vnd.openxmlformats-officedocument.presentationml.notesSlide+xml"/>
  <Override PartName="/ppt/comments/comment52.xml" ContentType="application/vnd.openxmlformats-officedocument.presentationml.comments+xml"/>
  <Override PartName="/ppt/notesSlides/notesSlide53.xml" ContentType="application/vnd.openxmlformats-officedocument.presentationml.notesSlide+xml"/>
  <Override PartName="/ppt/comments/comment53.xml" ContentType="application/vnd.openxmlformats-officedocument.presentationml.comments+xml"/>
  <Override PartName="/ppt/notesSlides/notesSlide54.xml" ContentType="application/vnd.openxmlformats-officedocument.presentationml.notesSlide+xml"/>
  <Override PartName="/ppt/comments/comment54.xml" ContentType="application/vnd.openxmlformats-officedocument.presentationml.comments+xml"/>
  <Override PartName="/ppt/notesSlides/notesSlide55.xml" ContentType="application/vnd.openxmlformats-officedocument.presentationml.notesSlide+xml"/>
  <Override PartName="/ppt/comments/comment55.xml" ContentType="application/vnd.openxmlformats-officedocument.presentationml.comments+xml"/>
  <Override PartName="/ppt/notesSlides/notesSlide56.xml" ContentType="application/vnd.openxmlformats-officedocument.presentationml.notesSlide+xml"/>
  <Override PartName="/ppt/comments/comment56.xml" ContentType="application/vnd.openxmlformats-officedocument.presentationml.comments+xml"/>
  <Override PartName="/ppt/notesSlides/notesSlide57.xml" ContentType="application/vnd.openxmlformats-officedocument.presentationml.notesSlide+xml"/>
  <Override PartName="/ppt/comments/comment57.xml" ContentType="application/vnd.openxmlformats-officedocument.presentationml.comments+xml"/>
  <Override PartName="/ppt/notesSlides/notesSlide58.xml" ContentType="application/vnd.openxmlformats-officedocument.presentationml.notesSlide+xml"/>
  <Override PartName="/ppt/comments/comment58.xml" ContentType="application/vnd.openxmlformats-officedocument.presentationml.comments+xml"/>
  <Override PartName="/ppt/notesSlides/notesSlide59.xml" ContentType="application/vnd.openxmlformats-officedocument.presentationml.notesSlide+xml"/>
  <Override PartName="/ppt/comments/comment59.xml" ContentType="application/vnd.openxmlformats-officedocument.presentationml.comments+xml"/>
  <Override PartName="/ppt/notesSlides/notesSlide60.xml" ContentType="application/vnd.openxmlformats-officedocument.presentationml.notesSlide+xml"/>
  <Override PartName="/ppt/comments/comment60.xml" ContentType="application/vnd.openxmlformats-officedocument.presentationml.comments+xml"/>
  <Override PartName="/ppt/notesSlides/notesSlide61.xml" ContentType="application/vnd.openxmlformats-officedocument.presentationml.notesSlide+xml"/>
  <Override PartName="/ppt/comments/comment61.xml" ContentType="application/vnd.openxmlformats-officedocument.presentationml.comments+xml"/>
  <Override PartName="/ppt/notesSlides/notesSlide62.xml" ContentType="application/vnd.openxmlformats-officedocument.presentationml.notesSlide+xml"/>
  <Override PartName="/ppt/comments/comment62.xml" ContentType="application/vnd.openxmlformats-officedocument.presentationml.comments+xml"/>
  <Override PartName="/ppt/notesSlides/notesSlide63.xml" ContentType="application/vnd.openxmlformats-officedocument.presentationml.notesSlide+xml"/>
  <Override PartName="/ppt/comments/comment63.xml" ContentType="application/vnd.openxmlformats-officedocument.presentationml.comments+xml"/>
  <Override PartName="/ppt/notesSlides/notesSlide64.xml" ContentType="application/vnd.openxmlformats-officedocument.presentationml.notesSlide+xml"/>
  <Override PartName="/ppt/comments/comment64.xml" ContentType="application/vnd.openxmlformats-officedocument.presentationml.comments+xml"/>
  <Override PartName="/ppt/notesSlides/notesSlide65.xml" ContentType="application/vnd.openxmlformats-officedocument.presentationml.notesSlide+xml"/>
  <Override PartName="/ppt/comments/comment65.xml" ContentType="application/vnd.openxmlformats-officedocument.presentationml.comments+xml"/>
  <Override PartName="/ppt/notesSlides/notesSlide66.xml" ContentType="application/vnd.openxmlformats-officedocument.presentationml.notesSlide+xml"/>
  <Override PartName="/ppt/comments/comment66.xml" ContentType="application/vnd.openxmlformats-officedocument.presentationml.comments+xml"/>
  <Override PartName="/ppt/notesSlides/notesSlide67.xml" ContentType="application/vnd.openxmlformats-officedocument.presentationml.notesSlide+xml"/>
  <Override PartName="/ppt/comments/comment67.xml" ContentType="application/vnd.openxmlformats-officedocument.presentationml.comments+xml"/>
  <Override PartName="/ppt/notesSlides/notesSlide68.xml" ContentType="application/vnd.openxmlformats-officedocument.presentationml.notesSlide+xml"/>
  <Override PartName="/ppt/comments/comment68.xml" ContentType="application/vnd.openxmlformats-officedocument.presentationml.comments+xml"/>
  <Override PartName="/ppt/notesSlides/notesSlide69.xml" ContentType="application/vnd.openxmlformats-officedocument.presentationml.notesSlide+xml"/>
  <Override PartName="/ppt/comments/comment69.xml" ContentType="application/vnd.openxmlformats-officedocument.presentationml.comments+xml"/>
  <Override PartName="/ppt/notesSlides/notesSlide70.xml" ContentType="application/vnd.openxmlformats-officedocument.presentationml.notesSlide+xml"/>
  <Override PartName="/ppt/comments/comment70.xml" ContentType="application/vnd.openxmlformats-officedocument.presentationml.comments+xml"/>
  <Override PartName="/ppt/notesSlides/notesSlide71.xml" ContentType="application/vnd.openxmlformats-officedocument.presentationml.notesSlide+xml"/>
  <Override PartName="/ppt/comments/comment71.xml" ContentType="application/vnd.openxmlformats-officedocument.presentationml.comments+xml"/>
  <Override PartName="/ppt/notesSlides/notesSlide72.xml" ContentType="application/vnd.openxmlformats-officedocument.presentationml.notesSlide+xml"/>
  <Override PartName="/ppt/comments/comment7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2" clrIdx="0"/>
  <p:cmAuthor id="2" name="Microsoft Office User" initials="Office [2]"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16"/>
    <p:restoredTop sz="94755"/>
  </p:normalViewPr>
  <p:slideViewPr>
    <p:cSldViewPr snapToGrid="0" snapToObjects="1">
      <p:cViewPr varScale="1">
        <p:scale>
          <a:sx n="47" d="100"/>
          <a:sy n="47" d="100"/>
        </p:scale>
        <p:origin x="2586" y="42"/>
      </p:cViewPr>
      <p:guideLst/>
    </p:cSldViewPr>
  </p:slideViewPr>
  <p:notesTextViewPr>
    <p:cViewPr>
      <p:scale>
        <a:sx n="1" d="1"/>
        <a:sy n="1" d="1"/>
      </p:scale>
      <p:origin x="0" y="0"/>
    </p:cViewPr>
  </p:notesTextViewPr>
  <p:sorterViewPr>
    <p:cViewPr>
      <p:scale>
        <a:sx n="72" d="100"/>
        <a:sy n="72"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19.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20.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21.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22.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23.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24.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25.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26.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27.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28.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29.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30.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31.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32.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33.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34.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35.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36.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37.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38.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39.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40.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41.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42.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43.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44.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45.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46.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47.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48.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49.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50.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51.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52.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53.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54.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55.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56.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57.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58.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59.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60.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61.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62.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63.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64.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65.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66.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67.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68.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69.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70.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71.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72.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2" dt="2017-05-04T15:26:08.801"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7-05-04T15:26:02.953" idx="1">
    <p:pos x="10" y="10"/>
    <p:text>© Copyright 2017 M. Tallman. All rights reserved. Permission is granted to copy pages specifically designed for student or teacher use by the original purchaser or licensee. The reproduction of any other part of this product is strictly prohibited. Copying any part of this product and placing it on the Internet in any form (even a personal/classroom website) is strictly forbidden. Doing so makes it possible for an Internet search to make the document available on the Internet, free of charge, and is a violation of the Digital Millennium Copyright Act (DMCA).</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67AF0A-F470-6840-A8D8-447AB0BAE096}" type="datetimeFigureOut">
              <a:rPr lang="en-US" smtClean="0"/>
              <a:t>8/18/2019</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5C682C-040B-DD4B-A8A2-EED072639C54}" type="slidenum">
              <a:rPr lang="en-US" smtClean="0"/>
              <a:t>‹#›</a:t>
            </a:fld>
            <a:endParaRPr lang="en-US"/>
          </a:p>
        </p:txBody>
      </p:sp>
    </p:spTree>
    <p:extLst>
      <p:ext uri="{BB962C8B-B14F-4D97-AF65-F5344CB8AC3E}">
        <p14:creationId xmlns:p14="http://schemas.microsoft.com/office/powerpoint/2010/main" val="753150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1</a:t>
            </a:fld>
            <a:endParaRPr lang="en-US"/>
          </a:p>
        </p:txBody>
      </p:sp>
    </p:spTree>
    <p:extLst>
      <p:ext uri="{BB962C8B-B14F-4D97-AF65-F5344CB8AC3E}">
        <p14:creationId xmlns:p14="http://schemas.microsoft.com/office/powerpoint/2010/main" val="415279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10</a:t>
            </a:fld>
            <a:endParaRPr lang="en-US"/>
          </a:p>
        </p:txBody>
      </p:sp>
    </p:spTree>
    <p:extLst>
      <p:ext uri="{BB962C8B-B14F-4D97-AF65-F5344CB8AC3E}">
        <p14:creationId xmlns:p14="http://schemas.microsoft.com/office/powerpoint/2010/main" val="1305580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11</a:t>
            </a:fld>
            <a:endParaRPr lang="en-US"/>
          </a:p>
        </p:txBody>
      </p:sp>
    </p:spTree>
    <p:extLst>
      <p:ext uri="{BB962C8B-B14F-4D97-AF65-F5344CB8AC3E}">
        <p14:creationId xmlns:p14="http://schemas.microsoft.com/office/powerpoint/2010/main" val="559331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12</a:t>
            </a:fld>
            <a:endParaRPr lang="en-US"/>
          </a:p>
        </p:txBody>
      </p:sp>
    </p:spTree>
    <p:extLst>
      <p:ext uri="{BB962C8B-B14F-4D97-AF65-F5344CB8AC3E}">
        <p14:creationId xmlns:p14="http://schemas.microsoft.com/office/powerpoint/2010/main" val="1110246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13</a:t>
            </a:fld>
            <a:endParaRPr lang="en-US"/>
          </a:p>
        </p:txBody>
      </p:sp>
    </p:spTree>
    <p:extLst>
      <p:ext uri="{BB962C8B-B14F-4D97-AF65-F5344CB8AC3E}">
        <p14:creationId xmlns:p14="http://schemas.microsoft.com/office/powerpoint/2010/main" val="1457802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14</a:t>
            </a:fld>
            <a:endParaRPr lang="en-US"/>
          </a:p>
        </p:txBody>
      </p:sp>
    </p:spTree>
    <p:extLst>
      <p:ext uri="{BB962C8B-B14F-4D97-AF65-F5344CB8AC3E}">
        <p14:creationId xmlns:p14="http://schemas.microsoft.com/office/powerpoint/2010/main" val="650244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15</a:t>
            </a:fld>
            <a:endParaRPr lang="en-US"/>
          </a:p>
        </p:txBody>
      </p:sp>
    </p:spTree>
    <p:extLst>
      <p:ext uri="{BB962C8B-B14F-4D97-AF65-F5344CB8AC3E}">
        <p14:creationId xmlns:p14="http://schemas.microsoft.com/office/powerpoint/2010/main" val="990863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16</a:t>
            </a:fld>
            <a:endParaRPr lang="en-US"/>
          </a:p>
        </p:txBody>
      </p:sp>
    </p:spTree>
    <p:extLst>
      <p:ext uri="{BB962C8B-B14F-4D97-AF65-F5344CB8AC3E}">
        <p14:creationId xmlns:p14="http://schemas.microsoft.com/office/powerpoint/2010/main" val="260840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17</a:t>
            </a:fld>
            <a:endParaRPr lang="en-US"/>
          </a:p>
        </p:txBody>
      </p:sp>
    </p:spTree>
    <p:extLst>
      <p:ext uri="{BB962C8B-B14F-4D97-AF65-F5344CB8AC3E}">
        <p14:creationId xmlns:p14="http://schemas.microsoft.com/office/powerpoint/2010/main" val="1907055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18</a:t>
            </a:fld>
            <a:endParaRPr lang="en-US"/>
          </a:p>
        </p:txBody>
      </p:sp>
    </p:spTree>
    <p:extLst>
      <p:ext uri="{BB962C8B-B14F-4D97-AF65-F5344CB8AC3E}">
        <p14:creationId xmlns:p14="http://schemas.microsoft.com/office/powerpoint/2010/main" val="15930499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19</a:t>
            </a:fld>
            <a:endParaRPr lang="en-US"/>
          </a:p>
        </p:txBody>
      </p:sp>
    </p:spTree>
    <p:extLst>
      <p:ext uri="{BB962C8B-B14F-4D97-AF65-F5344CB8AC3E}">
        <p14:creationId xmlns:p14="http://schemas.microsoft.com/office/powerpoint/2010/main" val="1580072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2</a:t>
            </a:fld>
            <a:endParaRPr lang="en-US"/>
          </a:p>
        </p:txBody>
      </p:sp>
    </p:spTree>
    <p:extLst>
      <p:ext uri="{BB962C8B-B14F-4D97-AF65-F5344CB8AC3E}">
        <p14:creationId xmlns:p14="http://schemas.microsoft.com/office/powerpoint/2010/main" val="1095842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20</a:t>
            </a:fld>
            <a:endParaRPr lang="en-US"/>
          </a:p>
        </p:txBody>
      </p:sp>
    </p:spTree>
    <p:extLst>
      <p:ext uri="{BB962C8B-B14F-4D97-AF65-F5344CB8AC3E}">
        <p14:creationId xmlns:p14="http://schemas.microsoft.com/office/powerpoint/2010/main" val="2075792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21</a:t>
            </a:fld>
            <a:endParaRPr lang="en-US"/>
          </a:p>
        </p:txBody>
      </p:sp>
    </p:spTree>
    <p:extLst>
      <p:ext uri="{BB962C8B-B14F-4D97-AF65-F5344CB8AC3E}">
        <p14:creationId xmlns:p14="http://schemas.microsoft.com/office/powerpoint/2010/main" val="17646163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22</a:t>
            </a:fld>
            <a:endParaRPr lang="en-US"/>
          </a:p>
        </p:txBody>
      </p:sp>
    </p:spTree>
    <p:extLst>
      <p:ext uri="{BB962C8B-B14F-4D97-AF65-F5344CB8AC3E}">
        <p14:creationId xmlns:p14="http://schemas.microsoft.com/office/powerpoint/2010/main" val="13435439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23</a:t>
            </a:fld>
            <a:endParaRPr lang="en-US"/>
          </a:p>
        </p:txBody>
      </p:sp>
    </p:spTree>
    <p:extLst>
      <p:ext uri="{BB962C8B-B14F-4D97-AF65-F5344CB8AC3E}">
        <p14:creationId xmlns:p14="http://schemas.microsoft.com/office/powerpoint/2010/main" val="5813852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24</a:t>
            </a:fld>
            <a:endParaRPr lang="en-US"/>
          </a:p>
        </p:txBody>
      </p:sp>
    </p:spTree>
    <p:extLst>
      <p:ext uri="{BB962C8B-B14F-4D97-AF65-F5344CB8AC3E}">
        <p14:creationId xmlns:p14="http://schemas.microsoft.com/office/powerpoint/2010/main" val="458071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25</a:t>
            </a:fld>
            <a:endParaRPr lang="en-US"/>
          </a:p>
        </p:txBody>
      </p:sp>
    </p:spTree>
    <p:extLst>
      <p:ext uri="{BB962C8B-B14F-4D97-AF65-F5344CB8AC3E}">
        <p14:creationId xmlns:p14="http://schemas.microsoft.com/office/powerpoint/2010/main" val="9402647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26</a:t>
            </a:fld>
            <a:endParaRPr lang="en-US"/>
          </a:p>
        </p:txBody>
      </p:sp>
    </p:spTree>
    <p:extLst>
      <p:ext uri="{BB962C8B-B14F-4D97-AF65-F5344CB8AC3E}">
        <p14:creationId xmlns:p14="http://schemas.microsoft.com/office/powerpoint/2010/main" val="19412600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27</a:t>
            </a:fld>
            <a:endParaRPr lang="en-US"/>
          </a:p>
        </p:txBody>
      </p:sp>
    </p:spTree>
    <p:extLst>
      <p:ext uri="{BB962C8B-B14F-4D97-AF65-F5344CB8AC3E}">
        <p14:creationId xmlns:p14="http://schemas.microsoft.com/office/powerpoint/2010/main" val="11926533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28</a:t>
            </a:fld>
            <a:endParaRPr lang="en-US"/>
          </a:p>
        </p:txBody>
      </p:sp>
    </p:spTree>
    <p:extLst>
      <p:ext uri="{BB962C8B-B14F-4D97-AF65-F5344CB8AC3E}">
        <p14:creationId xmlns:p14="http://schemas.microsoft.com/office/powerpoint/2010/main" val="6140174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29</a:t>
            </a:fld>
            <a:endParaRPr lang="en-US"/>
          </a:p>
        </p:txBody>
      </p:sp>
    </p:spTree>
    <p:extLst>
      <p:ext uri="{BB962C8B-B14F-4D97-AF65-F5344CB8AC3E}">
        <p14:creationId xmlns:p14="http://schemas.microsoft.com/office/powerpoint/2010/main" val="2019694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3</a:t>
            </a:fld>
            <a:endParaRPr lang="en-US"/>
          </a:p>
        </p:txBody>
      </p:sp>
    </p:spTree>
    <p:extLst>
      <p:ext uri="{BB962C8B-B14F-4D97-AF65-F5344CB8AC3E}">
        <p14:creationId xmlns:p14="http://schemas.microsoft.com/office/powerpoint/2010/main" val="10544711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30</a:t>
            </a:fld>
            <a:endParaRPr lang="en-US"/>
          </a:p>
        </p:txBody>
      </p:sp>
    </p:spTree>
    <p:extLst>
      <p:ext uri="{BB962C8B-B14F-4D97-AF65-F5344CB8AC3E}">
        <p14:creationId xmlns:p14="http://schemas.microsoft.com/office/powerpoint/2010/main" val="9246927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31</a:t>
            </a:fld>
            <a:endParaRPr lang="en-US"/>
          </a:p>
        </p:txBody>
      </p:sp>
    </p:spTree>
    <p:extLst>
      <p:ext uri="{BB962C8B-B14F-4D97-AF65-F5344CB8AC3E}">
        <p14:creationId xmlns:p14="http://schemas.microsoft.com/office/powerpoint/2010/main" val="15745520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32</a:t>
            </a:fld>
            <a:endParaRPr lang="en-US"/>
          </a:p>
        </p:txBody>
      </p:sp>
    </p:spTree>
    <p:extLst>
      <p:ext uri="{BB962C8B-B14F-4D97-AF65-F5344CB8AC3E}">
        <p14:creationId xmlns:p14="http://schemas.microsoft.com/office/powerpoint/2010/main" val="16341293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33</a:t>
            </a:fld>
            <a:endParaRPr lang="en-US"/>
          </a:p>
        </p:txBody>
      </p:sp>
    </p:spTree>
    <p:extLst>
      <p:ext uri="{BB962C8B-B14F-4D97-AF65-F5344CB8AC3E}">
        <p14:creationId xmlns:p14="http://schemas.microsoft.com/office/powerpoint/2010/main" val="13603091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34</a:t>
            </a:fld>
            <a:endParaRPr lang="en-US"/>
          </a:p>
        </p:txBody>
      </p:sp>
    </p:spTree>
    <p:extLst>
      <p:ext uri="{BB962C8B-B14F-4D97-AF65-F5344CB8AC3E}">
        <p14:creationId xmlns:p14="http://schemas.microsoft.com/office/powerpoint/2010/main" val="7160372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35</a:t>
            </a:fld>
            <a:endParaRPr lang="en-US"/>
          </a:p>
        </p:txBody>
      </p:sp>
    </p:spTree>
    <p:extLst>
      <p:ext uri="{BB962C8B-B14F-4D97-AF65-F5344CB8AC3E}">
        <p14:creationId xmlns:p14="http://schemas.microsoft.com/office/powerpoint/2010/main" val="10473894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36</a:t>
            </a:fld>
            <a:endParaRPr lang="en-US"/>
          </a:p>
        </p:txBody>
      </p:sp>
    </p:spTree>
    <p:extLst>
      <p:ext uri="{BB962C8B-B14F-4D97-AF65-F5344CB8AC3E}">
        <p14:creationId xmlns:p14="http://schemas.microsoft.com/office/powerpoint/2010/main" val="11823062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37</a:t>
            </a:fld>
            <a:endParaRPr lang="en-US"/>
          </a:p>
        </p:txBody>
      </p:sp>
    </p:spTree>
    <p:extLst>
      <p:ext uri="{BB962C8B-B14F-4D97-AF65-F5344CB8AC3E}">
        <p14:creationId xmlns:p14="http://schemas.microsoft.com/office/powerpoint/2010/main" val="18793162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38</a:t>
            </a:fld>
            <a:endParaRPr lang="en-US"/>
          </a:p>
        </p:txBody>
      </p:sp>
    </p:spTree>
    <p:extLst>
      <p:ext uri="{BB962C8B-B14F-4D97-AF65-F5344CB8AC3E}">
        <p14:creationId xmlns:p14="http://schemas.microsoft.com/office/powerpoint/2010/main" val="1317283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39</a:t>
            </a:fld>
            <a:endParaRPr lang="en-US"/>
          </a:p>
        </p:txBody>
      </p:sp>
    </p:spTree>
    <p:extLst>
      <p:ext uri="{BB962C8B-B14F-4D97-AF65-F5344CB8AC3E}">
        <p14:creationId xmlns:p14="http://schemas.microsoft.com/office/powerpoint/2010/main" val="2058227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4</a:t>
            </a:fld>
            <a:endParaRPr lang="en-US"/>
          </a:p>
        </p:txBody>
      </p:sp>
    </p:spTree>
    <p:extLst>
      <p:ext uri="{BB962C8B-B14F-4D97-AF65-F5344CB8AC3E}">
        <p14:creationId xmlns:p14="http://schemas.microsoft.com/office/powerpoint/2010/main" val="7785414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40</a:t>
            </a:fld>
            <a:endParaRPr lang="en-US"/>
          </a:p>
        </p:txBody>
      </p:sp>
    </p:spTree>
    <p:extLst>
      <p:ext uri="{BB962C8B-B14F-4D97-AF65-F5344CB8AC3E}">
        <p14:creationId xmlns:p14="http://schemas.microsoft.com/office/powerpoint/2010/main" val="1173555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41</a:t>
            </a:fld>
            <a:endParaRPr lang="en-US"/>
          </a:p>
        </p:txBody>
      </p:sp>
    </p:spTree>
    <p:extLst>
      <p:ext uri="{BB962C8B-B14F-4D97-AF65-F5344CB8AC3E}">
        <p14:creationId xmlns:p14="http://schemas.microsoft.com/office/powerpoint/2010/main" val="1723901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42</a:t>
            </a:fld>
            <a:endParaRPr lang="en-US"/>
          </a:p>
        </p:txBody>
      </p:sp>
    </p:spTree>
    <p:extLst>
      <p:ext uri="{BB962C8B-B14F-4D97-AF65-F5344CB8AC3E}">
        <p14:creationId xmlns:p14="http://schemas.microsoft.com/office/powerpoint/2010/main" val="14705829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43</a:t>
            </a:fld>
            <a:endParaRPr lang="en-US"/>
          </a:p>
        </p:txBody>
      </p:sp>
    </p:spTree>
    <p:extLst>
      <p:ext uri="{BB962C8B-B14F-4D97-AF65-F5344CB8AC3E}">
        <p14:creationId xmlns:p14="http://schemas.microsoft.com/office/powerpoint/2010/main" val="16358647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44</a:t>
            </a:fld>
            <a:endParaRPr lang="en-US"/>
          </a:p>
        </p:txBody>
      </p:sp>
    </p:spTree>
    <p:extLst>
      <p:ext uri="{BB962C8B-B14F-4D97-AF65-F5344CB8AC3E}">
        <p14:creationId xmlns:p14="http://schemas.microsoft.com/office/powerpoint/2010/main" val="83799634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45</a:t>
            </a:fld>
            <a:endParaRPr lang="en-US"/>
          </a:p>
        </p:txBody>
      </p:sp>
    </p:spTree>
    <p:extLst>
      <p:ext uri="{BB962C8B-B14F-4D97-AF65-F5344CB8AC3E}">
        <p14:creationId xmlns:p14="http://schemas.microsoft.com/office/powerpoint/2010/main" val="12064989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46</a:t>
            </a:fld>
            <a:endParaRPr lang="en-US"/>
          </a:p>
        </p:txBody>
      </p:sp>
    </p:spTree>
    <p:extLst>
      <p:ext uri="{BB962C8B-B14F-4D97-AF65-F5344CB8AC3E}">
        <p14:creationId xmlns:p14="http://schemas.microsoft.com/office/powerpoint/2010/main" val="15611523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47</a:t>
            </a:fld>
            <a:endParaRPr lang="en-US"/>
          </a:p>
        </p:txBody>
      </p:sp>
    </p:spTree>
    <p:extLst>
      <p:ext uri="{BB962C8B-B14F-4D97-AF65-F5344CB8AC3E}">
        <p14:creationId xmlns:p14="http://schemas.microsoft.com/office/powerpoint/2010/main" val="13489515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48</a:t>
            </a:fld>
            <a:endParaRPr lang="en-US"/>
          </a:p>
        </p:txBody>
      </p:sp>
    </p:spTree>
    <p:extLst>
      <p:ext uri="{BB962C8B-B14F-4D97-AF65-F5344CB8AC3E}">
        <p14:creationId xmlns:p14="http://schemas.microsoft.com/office/powerpoint/2010/main" val="173140098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49</a:t>
            </a:fld>
            <a:endParaRPr lang="en-US"/>
          </a:p>
        </p:txBody>
      </p:sp>
    </p:spTree>
    <p:extLst>
      <p:ext uri="{BB962C8B-B14F-4D97-AF65-F5344CB8AC3E}">
        <p14:creationId xmlns:p14="http://schemas.microsoft.com/office/powerpoint/2010/main" val="1205137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5</a:t>
            </a:fld>
            <a:endParaRPr lang="en-US"/>
          </a:p>
        </p:txBody>
      </p:sp>
    </p:spTree>
    <p:extLst>
      <p:ext uri="{BB962C8B-B14F-4D97-AF65-F5344CB8AC3E}">
        <p14:creationId xmlns:p14="http://schemas.microsoft.com/office/powerpoint/2010/main" val="5752142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50</a:t>
            </a:fld>
            <a:endParaRPr lang="en-US"/>
          </a:p>
        </p:txBody>
      </p:sp>
    </p:spTree>
    <p:extLst>
      <p:ext uri="{BB962C8B-B14F-4D97-AF65-F5344CB8AC3E}">
        <p14:creationId xmlns:p14="http://schemas.microsoft.com/office/powerpoint/2010/main" val="17323528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51</a:t>
            </a:fld>
            <a:endParaRPr lang="en-US"/>
          </a:p>
        </p:txBody>
      </p:sp>
    </p:spTree>
    <p:extLst>
      <p:ext uri="{BB962C8B-B14F-4D97-AF65-F5344CB8AC3E}">
        <p14:creationId xmlns:p14="http://schemas.microsoft.com/office/powerpoint/2010/main" val="48614005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52</a:t>
            </a:fld>
            <a:endParaRPr lang="en-US"/>
          </a:p>
        </p:txBody>
      </p:sp>
    </p:spTree>
    <p:extLst>
      <p:ext uri="{BB962C8B-B14F-4D97-AF65-F5344CB8AC3E}">
        <p14:creationId xmlns:p14="http://schemas.microsoft.com/office/powerpoint/2010/main" val="92547825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53</a:t>
            </a:fld>
            <a:endParaRPr lang="en-US"/>
          </a:p>
        </p:txBody>
      </p:sp>
    </p:spTree>
    <p:extLst>
      <p:ext uri="{BB962C8B-B14F-4D97-AF65-F5344CB8AC3E}">
        <p14:creationId xmlns:p14="http://schemas.microsoft.com/office/powerpoint/2010/main" val="193353577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54</a:t>
            </a:fld>
            <a:endParaRPr lang="en-US"/>
          </a:p>
        </p:txBody>
      </p:sp>
    </p:spTree>
    <p:extLst>
      <p:ext uri="{BB962C8B-B14F-4D97-AF65-F5344CB8AC3E}">
        <p14:creationId xmlns:p14="http://schemas.microsoft.com/office/powerpoint/2010/main" val="142879367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55</a:t>
            </a:fld>
            <a:endParaRPr lang="en-US"/>
          </a:p>
        </p:txBody>
      </p:sp>
    </p:spTree>
    <p:extLst>
      <p:ext uri="{BB962C8B-B14F-4D97-AF65-F5344CB8AC3E}">
        <p14:creationId xmlns:p14="http://schemas.microsoft.com/office/powerpoint/2010/main" val="25138290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56</a:t>
            </a:fld>
            <a:endParaRPr lang="en-US"/>
          </a:p>
        </p:txBody>
      </p:sp>
    </p:spTree>
    <p:extLst>
      <p:ext uri="{BB962C8B-B14F-4D97-AF65-F5344CB8AC3E}">
        <p14:creationId xmlns:p14="http://schemas.microsoft.com/office/powerpoint/2010/main" val="194581414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57</a:t>
            </a:fld>
            <a:endParaRPr lang="en-US"/>
          </a:p>
        </p:txBody>
      </p:sp>
    </p:spTree>
    <p:extLst>
      <p:ext uri="{BB962C8B-B14F-4D97-AF65-F5344CB8AC3E}">
        <p14:creationId xmlns:p14="http://schemas.microsoft.com/office/powerpoint/2010/main" val="35562226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58</a:t>
            </a:fld>
            <a:endParaRPr lang="en-US"/>
          </a:p>
        </p:txBody>
      </p:sp>
    </p:spTree>
    <p:extLst>
      <p:ext uri="{BB962C8B-B14F-4D97-AF65-F5344CB8AC3E}">
        <p14:creationId xmlns:p14="http://schemas.microsoft.com/office/powerpoint/2010/main" val="14575273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59</a:t>
            </a:fld>
            <a:endParaRPr lang="en-US"/>
          </a:p>
        </p:txBody>
      </p:sp>
    </p:spTree>
    <p:extLst>
      <p:ext uri="{BB962C8B-B14F-4D97-AF65-F5344CB8AC3E}">
        <p14:creationId xmlns:p14="http://schemas.microsoft.com/office/powerpoint/2010/main" val="1270808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6</a:t>
            </a:fld>
            <a:endParaRPr lang="en-US"/>
          </a:p>
        </p:txBody>
      </p:sp>
    </p:spTree>
    <p:extLst>
      <p:ext uri="{BB962C8B-B14F-4D97-AF65-F5344CB8AC3E}">
        <p14:creationId xmlns:p14="http://schemas.microsoft.com/office/powerpoint/2010/main" val="123139451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60</a:t>
            </a:fld>
            <a:endParaRPr lang="en-US"/>
          </a:p>
        </p:txBody>
      </p:sp>
    </p:spTree>
    <p:extLst>
      <p:ext uri="{BB962C8B-B14F-4D97-AF65-F5344CB8AC3E}">
        <p14:creationId xmlns:p14="http://schemas.microsoft.com/office/powerpoint/2010/main" val="141817515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61</a:t>
            </a:fld>
            <a:endParaRPr lang="en-US"/>
          </a:p>
        </p:txBody>
      </p:sp>
    </p:spTree>
    <p:extLst>
      <p:ext uri="{BB962C8B-B14F-4D97-AF65-F5344CB8AC3E}">
        <p14:creationId xmlns:p14="http://schemas.microsoft.com/office/powerpoint/2010/main" val="205461391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62</a:t>
            </a:fld>
            <a:endParaRPr lang="en-US"/>
          </a:p>
        </p:txBody>
      </p:sp>
    </p:spTree>
    <p:extLst>
      <p:ext uri="{BB962C8B-B14F-4D97-AF65-F5344CB8AC3E}">
        <p14:creationId xmlns:p14="http://schemas.microsoft.com/office/powerpoint/2010/main" val="101502534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63</a:t>
            </a:fld>
            <a:endParaRPr lang="en-US"/>
          </a:p>
        </p:txBody>
      </p:sp>
    </p:spTree>
    <p:extLst>
      <p:ext uri="{BB962C8B-B14F-4D97-AF65-F5344CB8AC3E}">
        <p14:creationId xmlns:p14="http://schemas.microsoft.com/office/powerpoint/2010/main" val="169770226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64</a:t>
            </a:fld>
            <a:endParaRPr lang="en-US"/>
          </a:p>
        </p:txBody>
      </p:sp>
    </p:spTree>
    <p:extLst>
      <p:ext uri="{BB962C8B-B14F-4D97-AF65-F5344CB8AC3E}">
        <p14:creationId xmlns:p14="http://schemas.microsoft.com/office/powerpoint/2010/main" val="83729233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65</a:t>
            </a:fld>
            <a:endParaRPr lang="en-US"/>
          </a:p>
        </p:txBody>
      </p:sp>
    </p:spTree>
    <p:extLst>
      <p:ext uri="{BB962C8B-B14F-4D97-AF65-F5344CB8AC3E}">
        <p14:creationId xmlns:p14="http://schemas.microsoft.com/office/powerpoint/2010/main" val="138209725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66</a:t>
            </a:fld>
            <a:endParaRPr lang="en-US"/>
          </a:p>
        </p:txBody>
      </p:sp>
    </p:spTree>
    <p:extLst>
      <p:ext uri="{BB962C8B-B14F-4D97-AF65-F5344CB8AC3E}">
        <p14:creationId xmlns:p14="http://schemas.microsoft.com/office/powerpoint/2010/main" val="96119813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67</a:t>
            </a:fld>
            <a:endParaRPr lang="en-US"/>
          </a:p>
        </p:txBody>
      </p:sp>
    </p:spTree>
    <p:extLst>
      <p:ext uri="{BB962C8B-B14F-4D97-AF65-F5344CB8AC3E}">
        <p14:creationId xmlns:p14="http://schemas.microsoft.com/office/powerpoint/2010/main" val="36805219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68</a:t>
            </a:fld>
            <a:endParaRPr lang="en-US"/>
          </a:p>
        </p:txBody>
      </p:sp>
    </p:spTree>
    <p:extLst>
      <p:ext uri="{BB962C8B-B14F-4D97-AF65-F5344CB8AC3E}">
        <p14:creationId xmlns:p14="http://schemas.microsoft.com/office/powerpoint/2010/main" val="55173997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69</a:t>
            </a:fld>
            <a:endParaRPr lang="en-US"/>
          </a:p>
        </p:txBody>
      </p:sp>
    </p:spTree>
    <p:extLst>
      <p:ext uri="{BB962C8B-B14F-4D97-AF65-F5344CB8AC3E}">
        <p14:creationId xmlns:p14="http://schemas.microsoft.com/office/powerpoint/2010/main" val="892310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7</a:t>
            </a:fld>
            <a:endParaRPr lang="en-US"/>
          </a:p>
        </p:txBody>
      </p:sp>
    </p:spTree>
    <p:extLst>
      <p:ext uri="{BB962C8B-B14F-4D97-AF65-F5344CB8AC3E}">
        <p14:creationId xmlns:p14="http://schemas.microsoft.com/office/powerpoint/2010/main" val="122761196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70</a:t>
            </a:fld>
            <a:endParaRPr lang="en-US"/>
          </a:p>
        </p:txBody>
      </p:sp>
    </p:spTree>
    <p:extLst>
      <p:ext uri="{BB962C8B-B14F-4D97-AF65-F5344CB8AC3E}">
        <p14:creationId xmlns:p14="http://schemas.microsoft.com/office/powerpoint/2010/main" val="104494424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71</a:t>
            </a:fld>
            <a:endParaRPr lang="en-US"/>
          </a:p>
        </p:txBody>
      </p:sp>
    </p:spTree>
    <p:extLst>
      <p:ext uri="{BB962C8B-B14F-4D97-AF65-F5344CB8AC3E}">
        <p14:creationId xmlns:p14="http://schemas.microsoft.com/office/powerpoint/2010/main" val="24662596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72</a:t>
            </a:fld>
            <a:endParaRPr lang="en-US"/>
          </a:p>
        </p:txBody>
      </p:sp>
    </p:spTree>
    <p:extLst>
      <p:ext uri="{BB962C8B-B14F-4D97-AF65-F5344CB8AC3E}">
        <p14:creationId xmlns:p14="http://schemas.microsoft.com/office/powerpoint/2010/main" val="424878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8</a:t>
            </a:fld>
            <a:endParaRPr lang="en-US"/>
          </a:p>
        </p:txBody>
      </p:sp>
    </p:spTree>
    <p:extLst>
      <p:ext uri="{BB962C8B-B14F-4D97-AF65-F5344CB8AC3E}">
        <p14:creationId xmlns:p14="http://schemas.microsoft.com/office/powerpoint/2010/main" val="1798005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C682C-040B-DD4B-A8A2-EED072639C54}" type="slidenum">
              <a:rPr lang="en-US" smtClean="0"/>
              <a:t>9</a:t>
            </a:fld>
            <a:endParaRPr lang="en-US"/>
          </a:p>
        </p:txBody>
      </p:sp>
    </p:spTree>
    <p:extLst>
      <p:ext uri="{BB962C8B-B14F-4D97-AF65-F5344CB8AC3E}">
        <p14:creationId xmlns:p14="http://schemas.microsoft.com/office/powerpoint/2010/main" val="443123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ounded Rectangle 7"/>
          <p:cNvSpPr/>
          <p:nvPr userDrawn="1"/>
        </p:nvSpPr>
        <p:spPr>
          <a:xfrm>
            <a:off x="371475" y="870251"/>
            <a:ext cx="7019925" cy="8735761"/>
          </a:xfrm>
          <a:prstGeom prst="roundRect">
            <a:avLst>
              <a:gd name="adj" fmla="val 3039"/>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13" name="Straight Connector 12"/>
          <p:cNvCxnSpPr/>
          <p:nvPr userDrawn="1"/>
        </p:nvCxnSpPr>
        <p:spPr>
          <a:xfrm>
            <a:off x="371475" y="5228805"/>
            <a:ext cx="70199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H="1">
            <a:off x="871086" y="870251"/>
            <a:ext cx="3557" cy="873576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userDrawn="1"/>
        </p:nvSpPr>
        <p:spPr>
          <a:xfrm>
            <a:off x="1872855" y="9580315"/>
            <a:ext cx="4277648" cy="215444"/>
          </a:xfrm>
          <a:prstGeom prst="rect">
            <a:avLst/>
          </a:prstGeom>
          <a:noFill/>
        </p:spPr>
        <p:txBody>
          <a:bodyPr wrap="square" rtlCol="0">
            <a:spAutoFit/>
          </a:bodyPr>
          <a:lstStyle/>
          <a:p>
            <a:pPr algn="ctr"/>
            <a:r>
              <a:rPr lang="en-US" sz="800" b="0" dirty="0">
                <a:latin typeface="Century Gothic" charset="0"/>
                <a:ea typeface="Century Gothic" charset="0"/>
                <a:cs typeface="Century Gothic" charset="0"/>
              </a:rPr>
              <a:t>© M. Tallman 2014 • </a:t>
            </a:r>
            <a:r>
              <a:rPr lang="en-US" sz="800" b="0" dirty="0" err="1">
                <a:latin typeface="Century Gothic" charset="0"/>
                <a:ea typeface="Century Gothic" charset="0"/>
                <a:cs typeface="Century Gothic" charset="0"/>
              </a:rPr>
              <a:t>www.GotToTeach.com</a:t>
            </a:r>
            <a:endParaRPr lang="en-US" sz="800" b="0" dirty="0">
              <a:latin typeface="Century Gothic" charset="0"/>
              <a:ea typeface="Century Gothic" charset="0"/>
              <a:cs typeface="Century Gothic"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9" name="TextBox 28"/>
          <p:cNvSpPr txBox="1"/>
          <p:nvPr userDrawn="1"/>
        </p:nvSpPr>
        <p:spPr>
          <a:xfrm>
            <a:off x="1872855" y="9580315"/>
            <a:ext cx="4277648" cy="215444"/>
          </a:xfrm>
          <a:prstGeom prst="rect">
            <a:avLst/>
          </a:prstGeom>
          <a:noFill/>
        </p:spPr>
        <p:txBody>
          <a:bodyPr wrap="square" rtlCol="0">
            <a:spAutoFit/>
          </a:bodyPr>
          <a:lstStyle/>
          <a:p>
            <a:pPr algn="ctr"/>
            <a:r>
              <a:rPr lang="en-US" sz="800" b="0" dirty="0">
                <a:latin typeface="Century Gothic" charset="0"/>
                <a:ea typeface="Century Gothic" charset="0"/>
                <a:cs typeface="Century Gothic" charset="0"/>
              </a:rPr>
              <a:t>© M. Tallman 2014 • </a:t>
            </a:r>
            <a:r>
              <a:rPr lang="en-US" sz="800" b="0" dirty="0" err="1">
                <a:latin typeface="Century Gothic" charset="0"/>
                <a:ea typeface="Century Gothic" charset="0"/>
                <a:cs typeface="Century Gothic" charset="0"/>
              </a:rPr>
              <a:t>www.GotToTeach.com</a:t>
            </a:r>
            <a:endParaRPr lang="en-US" sz="800" b="0" dirty="0">
              <a:latin typeface="Century Gothic" charset="0"/>
              <a:ea typeface="Century Gothic" charset="0"/>
              <a:cs typeface="Century Gothic" charset="0"/>
            </a:endParaRPr>
          </a:p>
        </p:txBody>
      </p:sp>
      <p:sp>
        <p:nvSpPr>
          <p:cNvPr id="48" name="Rounded Rectangle 47"/>
          <p:cNvSpPr/>
          <p:nvPr userDrawn="1"/>
        </p:nvSpPr>
        <p:spPr>
          <a:xfrm>
            <a:off x="371475" y="870251"/>
            <a:ext cx="7019925" cy="8735761"/>
          </a:xfrm>
          <a:prstGeom prst="roundRect">
            <a:avLst>
              <a:gd name="adj" fmla="val 3039"/>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49" name="Straight Connector 48"/>
          <p:cNvCxnSpPr/>
          <p:nvPr userDrawn="1"/>
        </p:nvCxnSpPr>
        <p:spPr>
          <a:xfrm>
            <a:off x="371475" y="5228805"/>
            <a:ext cx="70199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flipH="1">
            <a:off x="871086" y="870251"/>
            <a:ext cx="3557" cy="873576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781551A-7E3C-E84E-B444-EF0D1642C6D2}" type="datetimeFigureOut">
              <a:rPr lang="en-US" smtClean="0"/>
              <a:t>8/18/2019</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149905A-CF5C-CE49-9859-6C9A32CF7F0C}" type="slidenum">
              <a:rPr lang="en-US" smtClean="0"/>
              <a:t>‹#›</a:t>
            </a:fld>
            <a:endParaRPr lang="en-US"/>
          </a:p>
        </p:txBody>
      </p:sp>
    </p:spTree>
    <p:extLst>
      <p:ext uri="{BB962C8B-B14F-4D97-AF65-F5344CB8AC3E}">
        <p14:creationId xmlns:p14="http://schemas.microsoft.com/office/powerpoint/2010/main" val="1853006997"/>
      </p:ext>
    </p:extLst>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3.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5.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7.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19.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20.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2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2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23.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2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25.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26.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omments" Target="../comments/comment27.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28.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29.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omments" Target="../comments/comment30.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omments" Target="../comments/comment31.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omments" Target="../comments/comment32.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omments" Target="../comments/comment33.xm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omments" Target="../comments/comment34.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omments" Target="../comments/comment35.xm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comments" Target="../comments/comment36.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omments" Target="../comments/comment37.xm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omments" Target="../comments/comment38.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omments" Target="../comments/comment39.xm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omments" Target="../comments/comment40.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omments" Target="../comments/comment41.xml"/><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comments" Target="../comments/comment42.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omments" Target="../comments/comment43.xml"/><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comments" Target="../comments/comment44.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omments" Target="../comments/comment45.xml"/><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comments" Target="../comments/comment46.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omments" Target="../comments/comment47.xml"/><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comments" Target="../comments/comment48.xm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omments" Target="../comments/comment49.xm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comments" Target="../comments/comment50.xm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omments" Target="../comments/comment51.xml"/><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comments" Target="../comments/comment52.xm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comments" Target="../comments/comment53.xml"/><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comments" Target="../comments/comment54.xm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omments" Target="../comments/comment55.xml"/><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comments" Target="../comments/comment56.xm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comments" Target="../comments/comment57.xml"/><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comments" Target="../comments/comment58.xm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comments" Target="../comments/comment59.xml"/><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comments" Target="../comments/comment60.xml"/><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comments" Target="../comments/comment61.xml"/><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comments" Target="../comments/comment62.xm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comments" Target="../comments/comment63.xml"/><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comments" Target="../comments/comment64.xml"/><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comments" Target="../comments/comment65.xml"/><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comments" Target="../comments/comment66.xml"/><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comments" Target="../comments/comment67.xml"/><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comments" Target="../comments/comment68.xml"/><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comments" Target="../comments/comment69.xml"/><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comments" Target="../comments/comment70.xml"/><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comments" Target="../comments/comment71.xml"/><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comments" Target="../comments/comment72.xml"/><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The shark circled closer to the </a:t>
            </a:r>
            <a:r>
              <a:rPr lang="en-US" sz="1200" b="1" dirty="0">
                <a:latin typeface="+mj-lt"/>
              </a:rPr>
              <a:t>interlopers</a:t>
            </a:r>
            <a:r>
              <a:rPr lang="en-US" sz="1200" dirty="0">
                <a:latin typeface="+mj-lt"/>
              </a:rPr>
              <a:t> who had invaded his domain.  Stacey and Kelly pivoted as the shark turned. They never took their eyes off the gray mass that was now shadowing them.  The inexperienced divers soon realized they were not where they should be.</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803" y="3943007"/>
            <a:ext cx="6161020" cy="276999"/>
          </a:xfrm>
          <a:prstGeom prst="rect">
            <a:avLst/>
          </a:prstGeom>
          <a:noFill/>
        </p:spPr>
        <p:txBody>
          <a:bodyPr wrap="square" rtlCol="0">
            <a:spAutoFit/>
          </a:bodyPr>
          <a:lstStyle/>
          <a:p>
            <a:r>
              <a:rPr lang="en-US" sz="1200" b="1" dirty="0">
                <a:latin typeface="+mj-lt"/>
              </a:rPr>
              <a:t>interlopers </a:t>
            </a:r>
            <a:r>
              <a:rPr lang="en-US" sz="1200" dirty="0">
                <a:latin typeface="+mj-lt"/>
              </a:rPr>
              <a:t>means:</a:t>
            </a:r>
          </a:p>
        </p:txBody>
      </p:sp>
      <p:cxnSp>
        <p:nvCxnSpPr>
          <p:cNvPr id="26" name="Straight Connector 25"/>
          <p:cNvCxnSpPr/>
          <p:nvPr/>
        </p:nvCxnSpPr>
        <p:spPr>
          <a:xfrm>
            <a:off x="2359660" y="4154053"/>
            <a:ext cx="49222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u="sng" dirty="0">
                <a:latin typeface="+mj-lt"/>
              </a:rPr>
              <a:t>Visiting</a:t>
            </a:r>
            <a:r>
              <a:rPr lang="en-US" sz="1200" dirty="0">
                <a:latin typeface="+mj-lt"/>
              </a:rPr>
              <a:t> my cousin’s house is always fun.</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obscure          clear          strong          painful</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986276" y="9242664"/>
            <a:ext cx="6252017" cy="276999"/>
          </a:xfrm>
          <a:prstGeom prst="rect">
            <a:avLst/>
          </a:prstGeom>
          <a:noFill/>
        </p:spPr>
        <p:txBody>
          <a:bodyPr wrap="square" rtlCol="0">
            <a:spAutoFit/>
          </a:bodyPr>
          <a:lstStyle/>
          <a:p>
            <a:pPr algn="ctr"/>
            <a:r>
              <a:rPr lang="en-US" sz="1200" dirty="0">
                <a:latin typeface="+mj-lt"/>
              </a:rPr>
              <a:t>a) catastrophe : </a:t>
            </a:r>
            <a:r>
              <a:rPr lang="en-US" sz="1200">
                <a:latin typeface="+mj-lt"/>
              </a:rPr>
              <a:t>disastrous          b</a:t>
            </a:r>
            <a:r>
              <a:rPr lang="en-US" sz="1200" dirty="0">
                <a:latin typeface="+mj-lt"/>
              </a:rPr>
              <a:t>) genius </a:t>
            </a:r>
            <a:r>
              <a:rPr lang="en-US" sz="1200">
                <a:latin typeface="+mj-lt"/>
              </a:rPr>
              <a:t>: idealistic          c</a:t>
            </a:r>
            <a:r>
              <a:rPr lang="en-US" sz="1200" dirty="0">
                <a:latin typeface="+mj-lt"/>
              </a:rPr>
              <a:t>) goal </a:t>
            </a:r>
            <a:r>
              <a:rPr lang="en-US" sz="1200">
                <a:latin typeface="+mj-lt"/>
              </a:rPr>
              <a:t>: challenged          d</a:t>
            </a:r>
            <a:r>
              <a:rPr lang="en-US" sz="1200" dirty="0">
                <a:latin typeface="+mj-lt"/>
              </a:rPr>
              <a:t>) island : lonely</a:t>
            </a: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Mitch was the                                     member of our team and was sometimes difficult to work with.</a:t>
            </a:r>
          </a:p>
        </p:txBody>
      </p:sp>
      <p:cxnSp>
        <p:nvCxnSpPr>
          <p:cNvPr id="77" name="Straight Connector 76"/>
          <p:cNvCxnSpPr/>
          <p:nvPr/>
        </p:nvCxnSpPr>
        <p:spPr>
          <a:xfrm>
            <a:off x="2117678" y="317024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persistent		</a:t>
            </a:r>
            <a:r>
              <a:rPr lang="en-US" sz="1400" dirty="0"/>
              <a:t>☐</a:t>
            </a:r>
            <a:r>
              <a:rPr lang="en-US" sz="1200" dirty="0">
                <a:latin typeface="+mj-lt"/>
              </a:rPr>
              <a:t> stubborn		</a:t>
            </a:r>
            <a:r>
              <a:rPr lang="en-US" sz="1400" dirty="0"/>
              <a:t>☐</a:t>
            </a:r>
            <a:r>
              <a:rPr lang="en-US" sz="1200" dirty="0">
                <a:latin typeface="+mj-lt"/>
              </a:rPr>
              <a:t> obstinate</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limpid</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custodian repaired the classroom door.</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err="1">
                <a:latin typeface="+mj-lt"/>
              </a:rPr>
              <a:t>abreviate</a:t>
            </a:r>
            <a:r>
              <a:rPr lang="en-US" sz="1200" dirty="0">
                <a:latin typeface="+mj-lt"/>
              </a:rPr>
              <a:t>          gesture          relief</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cumulative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t>
            </a:r>
            <a:r>
              <a:rPr lang="en-US" sz="1200" b="1" dirty="0" err="1">
                <a:latin typeface="+mj-lt"/>
              </a:rPr>
              <a:t>cumul</a:t>
            </a:r>
            <a:r>
              <a:rPr lang="en-US" sz="1200" b="1" dirty="0">
                <a:latin typeface="+mj-lt"/>
              </a:rPr>
              <a:t>” </a:t>
            </a:r>
            <a:r>
              <a:rPr lang="en-US" sz="1200" dirty="0">
                <a:latin typeface="+mj-lt"/>
              </a:rPr>
              <a:t>– mass, heap</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ative</a:t>
            </a:r>
            <a:r>
              <a:rPr lang="en-US" sz="1200" b="1" dirty="0">
                <a:latin typeface="+mj-lt"/>
              </a:rPr>
              <a:t>” </a:t>
            </a:r>
            <a:r>
              <a:rPr lang="en-US" sz="1200" dirty="0">
                <a:latin typeface="+mj-lt"/>
              </a:rPr>
              <a:t>– tending to, performing</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emergency : urgent</a:t>
            </a:r>
          </a:p>
        </p:txBody>
      </p:sp>
    </p:spTree>
    <p:extLst>
      <p:ext uri="{BB962C8B-B14F-4D97-AF65-F5344CB8AC3E}">
        <p14:creationId xmlns:p14="http://schemas.microsoft.com/office/powerpoint/2010/main" val="610625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a:t>
            </a:r>
            <a:r>
              <a:rPr lang="en-US" sz="2000" b="1" dirty="0">
                <a:latin typeface="Century Gothic" charset="0"/>
                <a:ea typeface="Century Gothic" charset="0"/>
                <a:cs typeface="Century Gothic" charset="0"/>
              </a:rPr>
              <a:t>5</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If we stay focused, we might be able to finish the project early.</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err="1">
                <a:latin typeface="+mj-lt"/>
              </a:rPr>
              <a:t>mr</a:t>
            </a:r>
            <a:r>
              <a:rPr lang="en-US" sz="1200" dirty="0">
                <a:latin typeface="+mj-lt"/>
              </a:rPr>
              <a:t> combs our principal </a:t>
            </a:r>
            <a:r>
              <a:rPr lang="en-US" sz="1200" dirty="0" err="1">
                <a:latin typeface="+mj-lt"/>
              </a:rPr>
              <a:t>shaked</a:t>
            </a:r>
            <a:r>
              <a:rPr lang="en-US" sz="1200" dirty="0">
                <a:latin typeface="+mj-lt"/>
              </a:rPr>
              <a:t> our hands at the graduation ceremony</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could </a:t>
            </a:r>
            <a:r>
              <a:rPr lang="en-US" sz="1200" b="1" dirty="0">
                <a:latin typeface="+mj-lt"/>
              </a:rPr>
              <a:t>capitulate</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 bridge</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 parent</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 country</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 soldier</a:t>
            </a:r>
          </a:p>
        </p:txBody>
      </p:sp>
      <p:sp>
        <p:nvSpPr>
          <p:cNvPr id="79" name="TextBox 78"/>
          <p:cNvSpPr txBox="1"/>
          <p:nvPr/>
        </p:nvSpPr>
        <p:spPr>
          <a:xfrm>
            <a:off x="1010654" y="4197388"/>
            <a:ext cx="6138946" cy="276999"/>
          </a:xfrm>
          <a:prstGeom prst="rect">
            <a:avLst/>
          </a:prstGeom>
          <a:noFill/>
        </p:spPr>
        <p:txBody>
          <a:bodyPr wrap="square" rtlCol="0">
            <a:spAutoFit/>
          </a:bodyPr>
          <a:lstStyle/>
          <a:p>
            <a:pPr algn="ctr"/>
            <a:r>
              <a:rPr lang="en-US" sz="1200">
                <a:latin typeface="+mj-lt"/>
              </a:rPr>
              <a:t>His curiosity and skepticism two well-known traits of his lead him to conduct more research.</a:t>
            </a:r>
            <a:endParaRPr lang="en-US" sz="1200" dirty="0">
              <a:latin typeface="+mj-lt"/>
            </a:endParaRP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humanity          animosity          jealousy          anxiety</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compassion</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167466" y="5677909"/>
            <a:ext cx="2297100" cy="461665"/>
          </a:xfrm>
          <a:prstGeom prst="rect">
            <a:avLst/>
          </a:prstGeom>
          <a:noFill/>
        </p:spPr>
        <p:txBody>
          <a:bodyPr wrap="square" rtlCol="0">
            <a:spAutoFit/>
          </a:bodyPr>
          <a:lstStyle/>
          <a:p>
            <a:r>
              <a:rPr lang="en-US" sz="1200" dirty="0">
                <a:latin typeface="+mj-lt"/>
              </a:rPr>
              <a:t>Marin attended an English high school. She attended it in London.</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If there were more job opportunities, people can afford to go shopping.</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431736"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com•ple•ment</a:t>
            </a:r>
            <a:r>
              <a:rPr lang="en-US" sz="1200" b="1" dirty="0">
                <a:latin typeface="+mj-lt"/>
              </a:rPr>
              <a:t> </a:t>
            </a:r>
          </a:p>
          <a:p>
            <a:r>
              <a:rPr lang="en-US" sz="1200" dirty="0">
                <a:latin typeface="+mj-lt"/>
              </a:rPr>
              <a:t>1. n. Something that completes or makes perfect</a:t>
            </a:r>
          </a:p>
          <a:p>
            <a:r>
              <a:rPr lang="en-US" sz="1200" dirty="0">
                <a:latin typeface="+mj-lt"/>
              </a:rPr>
              <a:t>2. n. The number or amount that makes up a whole</a:t>
            </a:r>
          </a:p>
          <a:p>
            <a:r>
              <a:rPr lang="en-US" sz="1200" dirty="0">
                <a:latin typeface="+mj-lt"/>
              </a:rPr>
              <a:t>3. v. To bring to completion or perfection</a:t>
            </a:r>
          </a:p>
        </p:txBody>
      </p:sp>
      <p:sp>
        <p:nvSpPr>
          <p:cNvPr id="91" name="TextBox 90"/>
          <p:cNvSpPr txBox="1"/>
          <p:nvPr/>
        </p:nvSpPr>
        <p:spPr>
          <a:xfrm>
            <a:off x="4950818" y="7828923"/>
            <a:ext cx="2282081" cy="461665"/>
          </a:xfrm>
          <a:prstGeom prst="rect">
            <a:avLst/>
          </a:prstGeom>
          <a:noFill/>
        </p:spPr>
        <p:txBody>
          <a:bodyPr wrap="square" rtlCol="0">
            <a:spAutoFit/>
          </a:bodyPr>
          <a:lstStyle/>
          <a:p>
            <a:r>
              <a:rPr lang="en-US" sz="1200" dirty="0">
                <a:latin typeface="+mj-lt"/>
              </a:rPr>
              <a:t>This 1945 penny will complement my collection of old coins.</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All of the shoppers stopped to stare at the screaming child. </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endurance</a:t>
            </a:r>
          </a:p>
        </p:txBody>
      </p:sp>
    </p:spTree>
    <p:extLst>
      <p:ext uri="{BB962C8B-B14F-4D97-AF65-F5344CB8AC3E}">
        <p14:creationId xmlns:p14="http://schemas.microsoft.com/office/powerpoint/2010/main" val="107023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44181"/>
            <a:ext cx="6161020" cy="830997"/>
          </a:xfrm>
          <a:prstGeom prst="rect">
            <a:avLst/>
          </a:prstGeom>
          <a:noFill/>
        </p:spPr>
        <p:txBody>
          <a:bodyPr wrap="square" rtlCol="0">
            <a:spAutoFit/>
          </a:bodyPr>
          <a:lstStyle/>
          <a:p>
            <a:r>
              <a:rPr lang="en-US" sz="1200" dirty="0">
                <a:latin typeface="+mj-lt"/>
              </a:rPr>
              <a:t>“I’ll walk ahead,” said </a:t>
            </a:r>
            <a:r>
              <a:rPr lang="en-US" sz="1200" dirty="0" err="1">
                <a:latin typeface="+mj-lt"/>
              </a:rPr>
              <a:t>Joon</a:t>
            </a:r>
            <a:r>
              <a:rPr lang="en-US" sz="1200" dirty="0">
                <a:latin typeface="+mj-lt"/>
              </a:rPr>
              <a:t>, “and find which path is the safest and the most likely to lead back to the cabin.”  </a:t>
            </a:r>
            <a:r>
              <a:rPr lang="en-US" sz="1200" dirty="0" err="1">
                <a:latin typeface="+mj-lt"/>
              </a:rPr>
              <a:t>Joon</a:t>
            </a:r>
            <a:r>
              <a:rPr lang="en-US" sz="1200" dirty="0">
                <a:latin typeface="+mj-lt"/>
              </a:rPr>
              <a:t> then began his </a:t>
            </a:r>
            <a:r>
              <a:rPr lang="en-US" sz="1200" b="1" dirty="0">
                <a:latin typeface="+mj-lt"/>
              </a:rPr>
              <a:t>reconnaissance</a:t>
            </a:r>
            <a:r>
              <a:rPr lang="en-US" sz="1200" dirty="0">
                <a:latin typeface="+mj-lt"/>
              </a:rPr>
              <a:t>, starting out on the trail to the left.  He carefully scanned the terrain for dangerous elements, such as steep cliffs, that he knew the injured hikers would not be able to climb.</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6</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6201" y="4039836"/>
            <a:ext cx="6161020" cy="276999"/>
          </a:xfrm>
          <a:prstGeom prst="rect">
            <a:avLst/>
          </a:prstGeom>
          <a:noFill/>
        </p:spPr>
        <p:txBody>
          <a:bodyPr wrap="square" rtlCol="0">
            <a:spAutoFit/>
          </a:bodyPr>
          <a:lstStyle/>
          <a:p>
            <a:r>
              <a:rPr lang="en-US" sz="1200" b="1" dirty="0">
                <a:latin typeface="+mj-lt"/>
              </a:rPr>
              <a:t>reconnaissance </a:t>
            </a:r>
            <a:r>
              <a:rPr lang="en-US" sz="1200" dirty="0">
                <a:latin typeface="+mj-lt"/>
              </a:rPr>
              <a:t>means:</a:t>
            </a:r>
          </a:p>
        </p:txBody>
      </p:sp>
      <p:cxnSp>
        <p:nvCxnSpPr>
          <p:cNvPr id="26" name="Straight Connector 25"/>
          <p:cNvCxnSpPr/>
          <p:nvPr/>
        </p:nvCxnSpPr>
        <p:spPr>
          <a:xfrm>
            <a:off x="2688198" y="4213041"/>
            <a:ext cx="459373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The </a:t>
            </a:r>
            <a:r>
              <a:rPr lang="en-US" sz="1200" u="sng" dirty="0">
                <a:latin typeface="+mj-lt"/>
              </a:rPr>
              <a:t>crying</a:t>
            </a:r>
            <a:r>
              <a:rPr lang="en-US" sz="1200" dirty="0">
                <a:latin typeface="+mj-lt"/>
              </a:rPr>
              <a:t> baby was my little sister.</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agitate          calm          organize          remove</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308407" y="9242664"/>
            <a:ext cx="5660357" cy="276999"/>
          </a:xfrm>
          <a:prstGeom prst="rect">
            <a:avLst/>
          </a:prstGeom>
          <a:noFill/>
        </p:spPr>
        <p:txBody>
          <a:bodyPr wrap="square" rtlCol="0">
            <a:spAutoFit/>
          </a:bodyPr>
          <a:lstStyle/>
          <a:p>
            <a:pPr algn="ctr"/>
            <a:r>
              <a:rPr lang="en-US" sz="1200" dirty="0">
                <a:latin typeface="+mj-lt"/>
              </a:rPr>
              <a:t>a) beverage : drink          b) pediatrician : doctor          c) wheel : tire          d) prank : skit</a:t>
            </a: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The politician’s                                     cost him the election.</a:t>
            </a:r>
          </a:p>
        </p:txBody>
      </p:sp>
      <p:cxnSp>
        <p:nvCxnSpPr>
          <p:cNvPr id="77" name="Straight Connector 76"/>
          <p:cNvCxnSpPr/>
          <p:nvPr/>
        </p:nvCxnSpPr>
        <p:spPr>
          <a:xfrm>
            <a:off x="3419545" y="315649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blunder		</a:t>
            </a:r>
            <a:r>
              <a:rPr lang="en-US" sz="1400" dirty="0"/>
              <a:t>☐</a:t>
            </a:r>
            <a:r>
              <a:rPr lang="en-US" sz="1200" dirty="0">
                <a:latin typeface="+mj-lt"/>
              </a:rPr>
              <a:t> lapse		</a:t>
            </a:r>
            <a:r>
              <a:rPr lang="en-US" sz="1400" dirty="0"/>
              <a:t>☐</a:t>
            </a:r>
            <a:r>
              <a:rPr lang="en-US" sz="1200" dirty="0">
                <a:latin typeface="+mj-lt"/>
              </a:rPr>
              <a:t> oversight</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sedate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painter hums a song as he works.</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err="1">
                <a:latin typeface="+mj-lt"/>
              </a:rPr>
              <a:t>flexable</a:t>
            </a:r>
            <a:r>
              <a:rPr lang="en-US" sz="1200" dirty="0">
                <a:latin typeface="+mj-lt"/>
              </a:rPr>
              <a:t>          gnawing          deceive </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intercept</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864278" cy="276999"/>
          </a:xfrm>
          <a:prstGeom prst="rect">
            <a:avLst/>
          </a:prstGeom>
          <a:noFill/>
        </p:spPr>
        <p:txBody>
          <a:bodyPr wrap="square" rtlCol="0">
            <a:spAutoFit/>
          </a:bodyPr>
          <a:lstStyle/>
          <a:p>
            <a:r>
              <a:rPr lang="en-US" sz="1200" b="1" dirty="0">
                <a:latin typeface="+mj-lt"/>
              </a:rPr>
              <a:t>“inter” </a:t>
            </a:r>
            <a:r>
              <a:rPr lang="en-US" sz="1200" dirty="0">
                <a:latin typeface="+mj-lt"/>
              </a:rPr>
              <a:t>– between, among</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cept</a:t>
            </a:r>
            <a:r>
              <a:rPr lang="en-US" sz="1200" b="1" dirty="0">
                <a:latin typeface="+mj-lt"/>
              </a:rPr>
              <a:t>” </a:t>
            </a:r>
            <a:r>
              <a:rPr lang="en-US" sz="1200" dirty="0">
                <a:latin typeface="+mj-lt"/>
              </a:rPr>
              <a:t>– to hold or take</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08482" y="4466904"/>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relay : race</a:t>
            </a:r>
          </a:p>
        </p:txBody>
      </p:sp>
    </p:spTree>
    <p:extLst>
      <p:ext uri="{BB962C8B-B14F-4D97-AF65-F5344CB8AC3E}">
        <p14:creationId xmlns:p14="http://schemas.microsoft.com/office/powerpoint/2010/main" val="2053092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6</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You must wait in the lobby.</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the owner of heads and tails groomers shouted </a:t>
            </a:r>
            <a:r>
              <a:rPr lang="en-US" sz="1200" dirty="0" err="1">
                <a:latin typeface="+mj-lt"/>
              </a:rPr>
              <a:t>thats</a:t>
            </a:r>
            <a:r>
              <a:rPr lang="en-US" sz="1200" dirty="0">
                <a:latin typeface="+mj-lt"/>
              </a:rPr>
              <a:t> the most small dog </a:t>
            </a:r>
            <a:r>
              <a:rPr lang="en-US" sz="1200" dirty="0" err="1">
                <a:latin typeface="+mj-lt"/>
              </a:rPr>
              <a:t>i</a:t>
            </a:r>
            <a:r>
              <a:rPr lang="en-US" sz="1200" dirty="0">
                <a:latin typeface="+mj-lt"/>
              </a:rPr>
              <a:t> have ever seen</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could be </a:t>
            </a:r>
            <a:r>
              <a:rPr lang="en-US" sz="1200" b="1" dirty="0">
                <a:latin typeface="+mj-lt"/>
              </a:rPr>
              <a:t>blatant</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 lie</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 friend</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an insult</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 compliment</a:t>
            </a:r>
          </a:p>
        </p:txBody>
      </p:sp>
      <p:sp>
        <p:nvSpPr>
          <p:cNvPr id="79" name="TextBox 78"/>
          <p:cNvSpPr txBox="1"/>
          <p:nvPr/>
        </p:nvSpPr>
        <p:spPr>
          <a:xfrm>
            <a:off x="1010654" y="4197388"/>
            <a:ext cx="6138946" cy="276999"/>
          </a:xfrm>
          <a:prstGeom prst="rect">
            <a:avLst/>
          </a:prstGeom>
          <a:noFill/>
        </p:spPr>
        <p:txBody>
          <a:bodyPr wrap="square" rtlCol="0">
            <a:spAutoFit/>
          </a:bodyPr>
          <a:lstStyle/>
          <a:p>
            <a:pPr algn="ctr"/>
            <a:r>
              <a:rPr lang="en-US" sz="1200">
                <a:latin typeface="+mj-lt"/>
              </a:rPr>
              <a:t>Nigel, my cousin, has decided to major in an area that he has always loved molecular biology.</a:t>
            </a:r>
            <a:endParaRPr lang="en-US" sz="1200" dirty="0">
              <a:latin typeface="+mj-lt"/>
            </a:endParaRP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betrayal          disbelief          sincerity          loyalty</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infidelity</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830997"/>
          </a:xfrm>
          <a:prstGeom prst="rect">
            <a:avLst/>
          </a:prstGeom>
          <a:noFill/>
        </p:spPr>
        <p:txBody>
          <a:bodyPr wrap="square" rtlCol="0">
            <a:spAutoFit/>
          </a:bodyPr>
          <a:lstStyle/>
          <a:p>
            <a:r>
              <a:rPr lang="en-US" sz="1200" dirty="0">
                <a:latin typeface="+mj-lt"/>
              </a:rPr>
              <a:t>Duck spinal cords were a delicacy in ancient China. They were served at banquets. The emperor hosted the banquets. </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She wrote the prologue after the entire book had been finished.</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re•buff</a:t>
            </a:r>
            <a:r>
              <a:rPr lang="en-US" sz="1200" b="1" dirty="0">
                <a:latin typeface="+mj-lt"/>
              </a:rPr>
              <a:t> </a:t>
            </a:r>
          </a:p>
          <a:p>
            <a:r>
              <a:rPr lang="en-US" sz="1200" dirty="0">
                <a:latin typeface="+mj-lt"/>
              </a:rPr>
              <a:t>1. v. To reject bluntly</a:t>
            </a:r>
          </a:p>
          <a:p>
            <a:r>
              <a:rPr lang="en-US" sz="1200" dirty="0">
                <a:latin typeface="+mj-lt"/>
              </a:rPr>
              <a:t>2. v. To drive back</a:t>
            </a:r>
          </a:p>
          <a:p>
            <a:r>
              <a:rPr lang="en-US" sz="1200" dirty="0">
                <a:latin typeface="+mj-lt"/>
              </a:rPr>
              <a:t>3. n. A blunt rejection</a:t>
            </a:r>
          </a:p>
        </p:txBody>
      </p:sp>
      <p:sp>
        <p:nvSpPr>
          <p:cNvPr id="91" name="TextBox 90"/>
          <p:cNvSpPr txBox="1"/>
          <p:nvPr/>
        </p:nvSpPr>
        <p:spPr>
          <a:xfrm>
            <a:off x="4691488" y="7828923"/>
            <a:ext cx="2541412" cy="461665"/>
          </a:xfrm>
          <a:prstGeom prst="rect">
            <a:avLst/>
          </a:prstGeom>
          <a:noFill/>
        </p:spPr>
        <p:txBody>
          <a:bodyPr wrap="square" rtlCol="0">
            <a:spAutoFit/>
          </a:bodyPr>
          <a:lstStyle/>
          <a:p>
            <a:r>
              <a:rPr lang="en-US" sz="1200" dirty="0">
                <a:latin typeface="+mj-lt"/>
              </a:rPr>
              <a:t>I received a rebuff to my request for one more day to finish my essay.</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Copying someone else’s work lacks originality </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cooperative</a:t>
            </a:r>
          </a:p>
        </p:txBody>
      </p:sp>
    </p:spTree>
    <p:extLst>
      <p:ext uri="{BB962C8B-B14F-4D97-AF65-F5344CB8AC3E}">
        <p14:creationId xmlns:p14="http://schemas.microsoft.com/office/powerpoint/2010/main" val="1155135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04293" y="3237382"/>
            <a:ext cx="6161020" cy="830997"/>
          </a:xfrm>
          <a:prstGeom prst="rect">
            <a:avLst/>
          </a:prstGeom>
          <a:noFill/>
        </p:spPr>
        <p:txBody>
          <a:bodyPr wrap="square" rtlCol="0">
            <a:spAutoFit/>
          </a:bodyPr>
          <a:lstStyle/>
          <a:p>
            <a:r>
              <a:rPr lang="en-US" sz="1200" dirty="0">
                <a:latin typeface="+mj-lt"/>
              </a:rPr>
              <a:t>In the Gettysburg Address, President Lincoln stated that the brave soldiers who fought so valiantly had already </a:t>
            </a:r>
            <a:r>
              <a:rPr lang="en-US" sz="1200" b="1" dirty="0">
                <a:latin typeface="+mj-lt"/>
              </a:rPr>
              <a:t>consecrated</a:t>
            </a:r>
            <a:r>
              <a:rPr lang="en-US" sz="1200" dirty="0">
                <a:latin typeface="+mj-lt"/>
              </a:rPr>
              <a:t> the ground.  No special ceremony or ritual was really needed to dedicate the land.  The historical importance of the Civil War is what made the battlefields sacred and meaningful to the people of the United States. </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7</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6201" y="4045153"/>
            <a:ext cx="6161020" cy="276999"/>
          </a:xfrm>
          <a:prstGeom prst="rect">
            <a:avLst/>
          </a:prstGeom>
          <a:noFill/>
        </p:spPr>
        <p:txBody>
          <a:bodyPr wrap="square" rtlCol="0">
            <a:spAutoFit/>
          </a:bodyPr>
          <a:lstStyle/>
          <a:p>
            <a:r>
              <a:rPr lang="en-US" sz="1200" b="1" dirty="0">
                <a:latin typeface="+mj-lt"/>
              </a:rPr>
              <a:t>consecrated </a:t>
            </a:r>
            <a:r>
              <a:rPr lang="en-US" sz="1200" dirty="0">
                <a:latin typeface="+mj-lt"/>
              </a:rPr>
              <a:t>means:</a:t>
            </a:r>
          </a:p>
        </p:txBody>
      </p:sp>
      <p:cxnSp>
        <p:nvCxnSpPr>
          <p:cNvPr id="26" name="Straight Connector 25"/>
          <p:cNvCxnSpPr/>
          <p:nvPr/>
        </p:nvCxnSpPr>
        <p:spPr>
          <a:xfrm>
            <a:off x="2431766" y="4250377"/>
            <a:ext cx="484301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My dad enjoys </a:t>
            </a:r>
            <a:r>
              <a:rPr lang="en-US" sz="1200" u="sng" dirty="0">
                <a:latin typeface="+mj-lt"/>
              </a:rPr>
              <a:t>riding</a:t>
            </a:r>
            <a:r>
              <a:rPr lang="en-US" sz="1200" dirty="0">
                <a:latin typeface="+mj-lt"/>
              </a:rPr>
              <a:t> his mountain bike.</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optional          frivolous          required          sensitive</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986276" y="9242664"/>
            <a:ext cx="6295651" cy="276999"/>
          </a:xfrm>
          <a:prstGeom prst="rect">
            <a:avLst/>
          </a:prstGeom>
          <a:noFill/>
        </p:spPr>
        <p:txBody>
          <a:bodyPr wrap="square" rtlCol="0">
            <a:spAutoFit/>
          </a:bodyPr>
          <a:lstStyle/>
          <a:p>
            <a:pPr algn="ctr"/>
            <a:r>
              <a:rPr lang="en-US" sz="1200" dirty="0">
                <a:latin typeface="+mj-lt"/>
              </a:rPr>
              <a:t>a) strenuous : arduous          b) sturdy </a:t>
            </a:r>
            <a:r>
              <a:rPr lang="en-US" sz="1200">
                <a:latin typeface="+mj-lt"/>
              </a:rPr>
              <a:t>: flimsy          c</a:t>
            </a:r>
            <a:r>
              <a:rPr lang="en-US" sz="1200" dirty="0">
                <a:latin typeface="+mj-lt"/>
              </a:rPr>
              <a:t>) delectable </a:t>
            </a:r>
            <a:r>
              <a:rPr lang="en-US" sz="1200">
                <a:latin typeface="+mj-lt"/>
              </a:rPr>
              <a:t>: sweet          d</a:t>
            </a:r>
            <a:r>
              <a:rPr lang="en-US" sz="1200" dirty="0">
                <a:latin typeface="+mj-lt"/>
              </a:rPr>
              <a:t>) elevated : important </a:t>
            </a: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After touching the hot pan, my natural reaction was to                                     in pain.</a:t>
            </a:r>
          </a:p>
        </p:txBody>
      </p:sp>
      <p:cxnSp>
        <p:nvCxnSpPr>
          <p:cNvPr id="77" name="Straight Connector 76"/>
          <p:cNvCxnSpPr/>
          <p:nvPr/>
        </p:nvCxnSpPr>
        <p:spPr>
          <a:xfrm>
            <a:off x="5074041" y="3180374"/>
            <a:ext cx="122350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cower		</a:t>
            </a:r>
            <a:r>
              <a:rPr lang="en-US" sz="1400" dirty="0"/>
              <a:t>☐</a:t>
            </a:r>
            <a:r>
              <a:rPr lang="en-US" sz="1200" dirty="0">
                <a:latin typeface="+mj-lt"/>
              </a:rPr>
              <a:t> retreat		</a:t>
            </a:r>
            <a:r>
              <a:rPr lang="en-US" sz="1400" dirty="0"/>
              <a:t>☐</a:t>
            </a:r>
            <a:r>
              <a:rPr lang="en-US" sz="1200" dirty="0">
                <a:latin typeface="+mj-lt"/>
              </a:rPr>
              <a:t> recoil</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requisite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After the argument, Bill slammed the door.</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absorbent          </a:t>
            </a:r>
            <a:r>
              <a:rPr lang="en-US" sz="1200" dirty="0" err="1">
                <a:latin typeface="+mj-lt"/>
              </a:rPr>
              <a:t>contiguos</a:t>
            </a:r>
            <a:r>
              <a:rPr lang="en-US" sz="1200" dirty="0">
                <a:latin typeface="+mj-lt"/>
              </a:rPr>
              <a:t>          barbaric </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loquacious</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667134" cy="276999"/>
          </a:xfrm>
          <a:prstGeom prst="rect">
            <a:avLst/>
          </a:prstGeom>
          <a:noFill/>
        </p:spPr>
        <p:txBody>
          <a:bodyPr wrap="square" rtlCol="0">
            <a:spAutoFit/>
          </a:bodyPr>
          <a:lstStyle/>
          <a:p>
            <a:r>
              <a:rPr lang="en-US" sz="1200" b="1" dirty="0">
                <a:latin typeface="+mj-lt"/>
              </a:rPr>
              <a:t>“</a:t>
            </a:r>
            <a:r>
              <a:rPr lang="en-US" sz="1200" b="1" dirty="0" err="1">
                <a:latin typeface="+mj-lt"/>
              </a:rPr>
              <a:t>loqu</a:t>
            </a:r>
            <a:r>
              <a:rPr lang="en-US" sz="1200" b="1" dirty="0">
                <a:latin typeface="+mj-lt"/>
              </a:rPr>
              <a:t>” </a:t>
            </a:r>
            <a:r>
              <a:rPr lang="en-US" sz="1200" dirty="0">
                <a:latin typeface="+mj-lt"/>
              </a:rPr>
              <a:t>– to speak or talk</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acious</a:t>
            </a:r>
            <a:r>
              <a:rPr lang="en-US" sz="1200" b="1" dirty="0">
                <a:latin typeface="+mj-lt"/>
              </a:rPr>
              <a:t>” </a:t>
            </a:r>
            <a:r>
              <a:rPr lang="en-US" sz="1200" dirty="0">
                <a:latin typeface="+mj-lt"/>
              </a:rPr>
              <a:t>– having the quality </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08482" y="4473779"/>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596210"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obvious : conspicuous</a:t>
            </a:r>
            <a:endParaRPr lang="en-US" sz="1200" b="1" dirty="0">
              <a:latin typeface="+mj-lt"/>
            </a:endParaRPr>
          </a:p>
        </p:txBody>
      </p:sp>
    </p:spTree>
    <p:extLst>
      <p:ext uri="{BB962C8B-B14F-4D97-AF65-F5344CB8AC3E}">
        <p14:creationId xmlns:p14="http://schemas.microsoft.com/office/powerpoint/2010/main" val="433365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7</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If I were you, I would begin studying today.</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in this issue of one and only earth, there is an article called power up with solar</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might be done on a </a:t>
            </a:r>
            <a:r>
              <a:rPr lang="en-US" sz="1200" b="1" dirty="0">
                <a:latin typeface="+mj-lt"/>
              </a:rPr>
              <a:t>whim</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395829" cy="276999"/>
          </a:xfrm>
          <a:prstGeom prst="rect">
            <a:avLst/>
          </a:prstGeom>
          <a:noFill/>
        </p:spPr>
        <p:txBody>
          <a:bodyPr wrap="square" rtlCol="0">
            <a:spAutoFit/>
          </a:bodyPr>
          <a:lstStyle/>
          <a:p>
            <a:pPr marL="228600" lvl="0" indent="-228600"/>
            <a:r>
              <a:rPr lang="en-US" sz="1200">
                <a:latin typeface="+mj-lt"/>
              </a:rPr>
              <a:t>a) buying a new pair of sunglasses</a:t>
            </a:r>
            <a:endParaRPr lang="en-US" sz="1200" dirty="0">
              <a:latin typeface="+mj-lt"/>
            </a:endParaRP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choosing a college to attend</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administering a test</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traveling to space</a:t>
            </a:r>
          </a:p>
        </p:txBody>
      </p:sp>
      <p:sp>
        <p:nvSpPr>
          <p:cNvPr id="79" name="TextBox 78"/>
          <p:cNvSpPr txBox="1"/>
          <p:nvPr/>
        </p:nvSpPr>
        <p:spPr>
          <a:xfrm>
            <a:off x="857778" y="4197388"/>
            <a:ext cx="6433905" cy="276999"/>
          </a:xfrm>
          <a:prstGeom prst="rect">
            <a:avLst/>
          </a:prstGeom>
          <a:noFill/>
        </p:spPr>
        <p:txBody>
          <a:bodyPr wrap="square" rtlCol="0">
            <a:spAutoFit/>
          </a:bodyPr>
          <a:lstStyle/>
          <a:p>
            <a:pPr algn="ctr"/>
            <a:r>
              <a:rPr lang="en-US" sz="1200">
                <a:latin typeface="+mj-lt"/>
              </a:rPr>
              <a:t>I found his story to be doubtful, considering according to my dad he has a history of exaggerating. </a:t>
            </a:r>
            <a:endParaRPr lang="en-US" sz="1200" dirty="0">
              <a:latin typeface="+mj-lt"/>
            </a:endParaRP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interest          lethargy          empathy          cruelty</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apathy</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990026" y="5610056"/>
            <a:ext cx="2474838" cy="646331"/>
          </a:xfrm>
          <a:prstGeom prst="rect">
            <a:avLst/>
          </a:prstGeom>
          <a:noFill/>
        </p:spPr>
        <p:txBody>
          <a:bodyPr wrap="square" rtlCol="0">
            <a:spAutoFit/>
          </a:bodyPr>
          <a:lstStyle/>
          <a:p>
            <a:r>
              <a:rPr lang="en-US" sz="1200" dirty="0">
                <a:latin typeface="+mj-lt"/>
              </a:rPr>
              <a:t>Darryl is traveling to Europe this summer. He renewed his passport. He purchased new luggage.</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All players meet after school, and don’t be late.</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in•ven•to•ry</a:t>
            </a:r>
            <a:r>
              <a:rPr lang="en-US" sz="1200" b="1" dirty="0">
                <a:latin typeface="+mj-lt"/>
              </a:rPr>
              <a:t> </a:t>
            </a:r>
          </a:p>
          <a:p>
            <a:r>
              <a:rPr lang="en-US" sz="1200" dirty="0">
                <a:latin typeface="+mj-lt"/>
              </a:rPr>
              <a:t>1. n. A list of possessions or goods on hand</a:t>
            </a:r>
          </a:p>
          <a:p>
            <a:r>
              <a:rPr lang="en-US" sz="1200" dirty="0">
                <a:latin typeface="+mj-lt"/>
              </a:rPr>
              <a:t>2. n. The stock of goods on hand</a:t>
            </a:r>
          </a:p>
          <a:p>
            <a:r>
              <a:rPr lang="en-US" sz="1200" dirty="0">
                <a:latin typeface="+mj-lt"/>
              </a:rPr>
              <a:t>3. v. The process of making a list of goods</a:t>
            </a:r>
          </a:p>
        </p:txBody>
      </p:sp>
      <p:sp>
        <p:nvSpPr>
          <p:cNvPr id="91" name="TextBox 90"/>
          <p:cNvSpPr txBox="1"/>
          <p:nvPr/>
        </p:nvSpPr>
        <p:spPr>
          <a:xfrm>
            <a:off x="4541968" y="7891435"/>
            <a:ext cx="2660899" cy="461665"/>
          </a:xfrm>
          <a:prstGeom prst="rect">
            <a:avLst/>
          </a:prstGeom>
          <a:noFill/>
        </p:spPr>
        <p:txBody>
          <a:bodyPr wrap="square" rtlCol="0">
            <a:spAutoFit/>
          </a:bodyPr>
          <a:lstStyle/>
          <a:p>
            <a:r>
              <a:rPr lang="en-US" sz="1200">
                <a:latin typeface="+mj-lt"/>
              </a:rPr>
              <a:t>The shop owners compile an inventory of their goods twice a year.</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Are those new running shoes?</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paradoxical</a:t>
            </a:r>
          </a:p>
        </p:txBody>
      </p:sp>
    </p:spTree>
    <p:extLst>
      <p:ext uri="{BB962C8B-B14F-4D97-AF65-F5344CB8AC3E}">
        <p14:creationId xmlns:p14="http://schemas.microsoft.com/office/powerpoint/2010/main" val="642226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43441"/>
            <a:ext cx="6161020" cy="830997"/>
          </a:xfrm>
          <a:prstGeom prst="rect">
            <a:avLst/>
          </a:prstGeom>
          <a:noFill/>
        </p:spPr>
        <p:txBody>
          <a:bodyPr wrap="square" rtlCol="0">
            <a:spAutoFit/>
          </a:bodyPr>
          <a:lstStyle/>
          <a:p>
            <a:r>
              <a:rPr lang="en-US" sz="1200" dirty="0">
                <a:latin typeface="+mj-lt"/>
              </a:rPr>
              <a:t>The mound of earth proved to contain the remains of not one but several ancient cities, built one atop of the other.  The added expense of labor that this discovery would involve did not </a:t>
            </a:r>
            <a:r>
              <a:rPr lang="en-US" sz="1200" b="1" dirty="0">
                <a:latin typeface="+mj-lt"/>
              </a:rPr>
              <a:t>deter </a:t>
            </a:r>
            <a:r>
              <a:rPr lang="en-US" sz="1200" dirty="0">
                <a:latin typeface="+mj-lt"/>
              </a:rPr>
              <a:t>the archeologist.  On the contrary, he was now more determined than ever to find the City of Troy about which Homer had written.</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8</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6201" y="4073382"/>
            <a:ext cx="6161020" cy="276999"/>
          </a:xfrm>
          <a:prstGeom prst="rect">
            <a:avLst/>
          </a:prstGeom>
          <a:noFill/>
        </p:spPr>
        <p:txBody>
          <a:bodyPr wrap="square" rtlCol="0">
            <a:spAutoFit/>
          </a:bodyPr>
          <a:lstStyle/>
          <a:p>
            <a:r>
              <a:rPr lang="en-US" sz="1200" b="1">
                <a:latin typeface="+mj-lt"/>
              </a:rPr>
              <a:t>deter </a:t>
            </a:r>
            <a:r>
              <a:rPr lang="en-US" sz="1200">
                <a:latin typeface="+mj-lt"/>
              </a:rPr>
              <a:t>means</a:t>
            </a:r>
            <a:r>
              <a:rPr lang="en-US" sz="1200" dirty="0">
                <a:latin typeface="+mj-lt"/>
              </a:rPr>
              <a:t>:</a:t>
            </a:r>
          </a:p>
        </p:txBody>
      </p:sp>
      <p:cxnSp>
        <p:nvCxnSpPr>
          <p:cNvPr id="26" name="Straight Connector 25"/>
          <p:cNvCxnSpPr/>
          <p:nvPr/>
        </p:nvCxnSpPr>
        <p:spPr>
          <a:xfrm>
            <a:off x="2061765" y="4271996"/>
            <a:ext cx="522016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err="1">
                <a:latin typeface="+mj-lt"/>
              </a:rPr>
              <a:t>Ursi</a:t>
            </a:r>
            <a:r>
              <a:rPr lang="en-US" sz="1200" dirty="0">
                <a:latin typeface="+mj-lt"/>
              </a:rPr>
              <a:t> has money </a:t>
            </a:r>
            <a:r>
              <a:rPr lang="en-US" sz="1200" u="sng" dirty="0">
                <a:latin typeface="+mj-lt"/>
              </a:rPr>
              <a:t>to spend</a:t>
            </a:r>
            <a:r>
              <a:rPr lang="en-US" sz="1200" dirty="0">
                <a:latin typeface="+mj-lt"/>
              </a:rPr>
              <a:t> at the carnival.</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061765" y="4921725"/>
            <a:ext cx="4146530" cy="276999"/>
          </a:xfrm>
          <a:prstGeom prst="rect">
            <a:avLst/>
          </a:prstGeom>
          <a:noFill/>
        </p:spPr>
        <p:txBody>
          <a:bodyPr wrap="square" rtlCol="0">
            <a:spAutoFit/>
          </a:bodyPr>
          <a:lstStyle/>
          <a:p>
            <a:pPr algn="ctr"/>
            <a:r>
              <a:rPr lang="en-US" sz="1200">
                <a:latin typeface="+mj-lt"/>
              </a:rPr>
              <a:t>helpful          destructive          challenging          worthless</a:t>
            </a:r>
            <a:endParaRPr lang="en-US" sz="1200" dirty="0">
              <a:latin typeface="+mj-lt"/>
            </a:endParaRP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308407" y="9242664"/>
            <a:ext cx="5660357" cy="276999"/>
          </a:xfrm>
          <a:prstGeom prst="rect">
            <a:avLst/>
          </a:prstGeom>
          <a:noFill/>
        </p:spPr>
        <p:txBody>
          <a:bodyPr wrap="square" rtlCol="0">
            <a:spAutoFit/>
          </a:bodyPr>
          <a:lstStyle/>
          <a:p>
            <a:pPr algn="ctr"/>
            <a:r>
              <a:rPr lang="en-US" sz="1200" dirty="0">
                <a:latin typeface="+mj-lt"/>
              </a:rPr>
              <a:t>a) haiku : poem          b) shield : sword          c) bathroom : toilet          d) bristle : brush</a:t>
            </a: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Even if others don’t care for her, she’s my best friend and I will not                                     her.</a:t>
            </a:r>
          </a:p>
        </p:txBody>
      </p:sp>
      <p:cxnSp>
        <p:nvCxnSpPr>
          <p:cNvPr id="77" name="Straight Connector 76"/>
          <p:cNvCxnSpPr/>
          <p:nvPr/>
        </p:nvCxnSpPr>
        <p:spPr>
          <a:xfrm>
            <a:off x="5528712" y="3163366"/>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avoid		</a:t>
            </a:r>
            <a:r>
              <a:rPr lang="en-US" sz="1400" dirty="0"/>
              <a:t>☐</a:t>
            </a:r>
            <a:r>
              <a:rPr lang="en-US" sz="1200" dirty="0">
                <a:latin typeface="+mj-lt"/>
              </a:rPr>
              <a:t> evade		</a:t>
            </a:r>
            <a:r>
              <a:rPr lang="en-US" sz="1400" dirty="0"/>
              <a:t>☐</a:t>
            </a:r>
            <a:r>
              <a:rPr lang="en-US" sz="1200" dirty="0">
                <a:latin typeface="+mj-lt"/>
              </a:rPr>
              <a:t> shun</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conducive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Many texts are sent by my friends after school.</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grotesque          harness          </a:t>
            </a:r>
            <a:r>
              <a:rPr lang="en-US" sz="1200" dirty="0" err="1">
                <a:latin typeface="+mj-lt"/>
              </a:rPr>
              <a:t>deminish</a:t>
            </a:r>
            <a:r>
              <a:rPr lang="en-US" sz="1200" dirty="0">
                <a:latin typeface="+mj-lt"/>
              </a:rPr>
              <a:t> </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secede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“se” </a:t>
            </a:r>
            <a:r>
              <a:rPr lang="en-US" sz="1200" dirty="0">
                <a:latin typeface="+mj-lt"/>
              </a:rPr>
              <a:t>– apart, aside</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“cede” </a:t>
            </a:r>
            <a:r>
              <a:rPr lang="en-US" sz="1200" dirty="0"/>
              <a:t>–</a:t>
            </a:r>
            <a:r>
              <a:rPr lang="en-US" sz="1200" b="1" dirty="0">
                <a:latin typeface="+mj-lt"/>
              </a:rPr>
              <a:t>  </a:t>
            </a:r>
            <a:r>
              <a:rPr lang="en-US" sz="1200" dirty="0">
                <a:latin typeface="+mj-lt"/>
              </a:rPr>
              <a:t>to go or yield</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94405"/>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note : melody</a:t>
            </a:r>
          </a:p>
        </p:txBody>
      </p:sp>
    </p:spTree>
    <p:extLst>
      <p:ext uri="{BB962C8B-B14F-4D97-AF65-F5344CB8AC3E}">
        <p14:creationId xmlns:p14="http://schemas.microsoft.com/office/powerpoint/2010/main" val="117099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8</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The company pays its employees very low wages.</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perseverance creativity and interpersonal skills </a:t>
            </a:r>
            <a:r>
              <a:rPr lang="en-US" sz="1200" dirty="0" err="1">
                <a:latin typeface="+mj-lt"/>
              </a:rPr>
              <a:t>mr</a:t>
            </a:r>
            <a:r>
              <a:rPr lang="en-US" sz="1200" dirty="0">
                <a:latin typeface="+mj-lt"/>
              </a:rPr>
              <a:t> </a:t>
            </a:r>
            <a:r>
              <a:rPr lang="en-US" sz="1200" dirty="0" err="1">
                <a:latin typeface="+mj-lt"/>
              </a:rPr>
              <a:t>vo</a:t>
            </a:r>
            <a:r>
              <a:rPr lang="en-US" sz="1200" dirty="0">
                <a:latin typeface="+mj-lt"/>
              </a:rPr>
              <a:t> stated will help you succeed in school</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can </a:t>
            </a:r>
            <a:r>
              <a:rPr lang="en-US" sz="1200" b="1" dirty="0">
                <a:latin typeface="+mj-lt"/>
              </a:rPr>
              <a:t>smolder</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hot coals</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pebbles in a stream</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anger and resentment</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 thunder storm</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Even though the fieldtrip was fun the bus ride unfortunately was horrible.</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intensity          indifference          rage          neglect</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fervor</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646331"/>
          </a:xfrm>
          <a:prstGeom prst="rect">
            <a:avLst/>
          </a:prstGeom>
          <a:noFill/>
        </p:spPr>
        <p:txBody>
          <a:bodyPr wrap="square" rtlCol="0">
            <a:spAutoFit/>
          </a:bodyPr>
          <a:lstStyle/>
          <a:p>
            <a:r>
              <a:rPr lang="en-US" sz="1200" dirty="0">
                <a:latin typeface="+mj-lt"/>
              </a:rPr>
              <a:t>Fungi are decomposers. Earthworms are decomposers. Vultures are scavengers.</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After you complete the application, the forms must be turned into the office.</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4586767"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gen•er•a•tion</a:t>
            </a:r>
            <a:r>
              <a:rPr lang="en-US" sz="1200" b="1" dirty="0">
                <a:latin typeface="+mj-lt"/>
              </a:rPr>
              <a:t> </a:t>
            </a:r>
          </a:p>
          <a:p>
            <a:r>
              <a:rPr lang="en-US" sz="1200" dirty="0">
                <a:latin typeface="+mj-lt"/>
              </a:rPr>
              <a:t>1. n. One step in the line of descendant in a family</a:t>
            </a:r>
          </a:p>
          <a:p>
            <a:r>
              <a:rPr lang="en-US" sz="1200" dirty="0">
                <a:latin typeface="+mj-lt"/>
              </a:rPr>
              <a:t>2. n. All the people born and living around the same time</a:t>
            </a:r>
          </a:p>
          <a:p>
            <a:r>
              <a:rPr lang="en-US" sz="1200" dirty="0">
                <a:latin typeface="+mj-lt"/>
              </a:rPr>
              <a:t>3. n. The span of time between the birth of parents and their children</a:t>
            </a:r>
          </a:p>
        </p:txBody>
      </p:sp>
      <p:sp>
        <p:nvSpPr>
          <p:cNvPr id="91" name="TextBox 90"/>
          <p:cNvSpPr txBox="1"/>
          <p:nvPr/>
        </p:nvSpPr>
        <p:spPr>
          <a:xfrm>
            <a:off x="5754532" y="7704475"/>
            <a:ext cx="1636866" cy="830997"/>
          </a:xfrm>
          <a:prstGeom prst="rect">
            <a:avLst/>
          </a:prstGeom>
          <a:noFill/>
        </p:spPr>
        <p:txBody>
          <a:bodyPr wrap="square" rtlCol="0">
            <a:spAutoFit/>
          </a:bodyPr>
          <a:lstStyle/>
          <a:p>
            <a:r>
              <a:rPr lang="en-US" sz="1200">
                <a:latin typeface="+mj-lt"/>
              </a:rPr>
              <a:t>My parents’ generation didn’t have cell phones and tablets when they were young.</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We will look for an apartment to rent.</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obnoxious</a:t>
            </a:r>
          </a:p>
        </p:txBody>
      </p:sp>
    </p:spTree>
    <p:extLst>
      <p:ext uri="{BB962C8B-B14F-4D97-AF65-F5344CB8AC3E}">
        <p14:creationId xmlns:p14="http://schemas.microsoft.com/office/powerpoint/2010/main" val="1862948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04293" y="3258101"/>
            <a:ext cx="6161020" cy="830997"/>
          </a:xfrm>
          <a:prstGeom prst="rect">
            <a:avLst/>
          </a:prstGeom>
          <a:noFill/>
        </p:spPr>
        <p:txBody>
          <a:bodyPr wrap="square" rtlCol="0">
            <a:spAutoFit/>
          </a:bodyPr>
          <a:lstStyle/>
          <a:p>
            <a:r>
              <a:rPr lang="en-US" sz="1200" dirty="0">
                <a:latin typeface="+mj-lt"/>
              </a:rPr>
              <a:t>I grew up in a family that believed showing emotion was a sign of weakness.  My father was completely </a:t>
            </a:r>
            <a:r>
              <a:rPr lang="en-US" sz="1200" b="1" dirty="0">
                <a:latin typeface="+mj-lt"/>
              </a:rPr>
              <a:t>contemptuous</a:t>
            </a:r>
            <a:r>
              <a:rPr lang="en-US" sz="1200" dirty="0">
                <a:latin typeface="+mj-lt"/>
              </a:rPr>
              <a:t> of people who outwardly expressed their feelings, especially in the case of sadness or grief.  “Only the weak cry,” he would remind me.  “No son of mine is going to be a sniveling wimp.”</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9</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6201" y="4059261"/>
            <a:ext cx="6161020" cy="276999"/>
          </a:xfrm>
          <a:prstGeom prst="rect">
            <a:avLst/>
          </a:prstGeom>
          <a:noFill/>
        </p:spPr>
        <p:txBody>
          <a:bodyPr wrap="square" rtlCol="0">
            <a:spAutoFit/>
          </a:bodyPr>
          <a:lstStyle/>
          <a:p>
            <a:r>
              <a:rPr lang="en-US" sz="1200" b="1" dirty="0">
                <a:latin typeface="+mj-lt"/>
              </a:rPr>
              <a:t>contemptuous </a:t>
            </a:r>
            <a:r>
              <a:rPr lang="en-US" sz="1200" dirty="0">
                <a:latin typeface="+mj-lt"/>
              </a:rPr>
              <a:t>means:</a:t>
            </a:r>
          </a:p>
        </p:txBody>
      </p:sp>
      <p:cxnSp>
        <p:nvCxnSpPr>
          <p:cNvPr id="26" name="Straight Connector 25"/>
          <p:cNvCxnSpPr/>
          <p:nvPr/>
        </p:nvCxnSpPr>
        <p:spPr>
          <a:xfrm>
            <a:off x="2614620" y="4284400"/>
            <a:ext cx="464947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In my opinion, the movie is not worth </a:t>
            </a:r>
            <a:r>
              <a:rPr lang="en-US" sz="1200" u="sng" dirty="0">
                <a:latin typeface="+mj-lt"/>
              </a:rPr>
              <a:t>seeing</a:t>
            </a:r>
            <a:r>
              <a:rPr lang="en-US" sz="1200" dirty="0">
                <a:latin typeface="+mj-lt"/>
              </a:rPr>
              <a:t>.</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deliberate          improvised          predictable          rare</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986276" y="9242664"/>
            <a:ext cx="6295651" cy="276999"/>
          </a:xfrm>
          <a:prstGeom prst="rect">
            <a:avLst/>
          </a:prstGeom>
          <a:noFill/>
        </p:spPr>
        <p:txBody>
          <a:bodyPr wrap="square" rtlCol="0">
            <a:spAutoFit/>
          </a:bodyPr>
          <a:lstStyle/>
          <a:p>
            <a:pPr algn="ctr"/>
            <a:r>
              <a:rPr lang="en-US" sz="1200">
                <a:latin typeface="+mj-lt"/>
              </a:rPr>
              <a:t>a) plant : harvest          b) certificate : document          c) friend : trust          d) vegetable : broccoli</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833141" y="2944827"/>
            <a:ext cx="6575465" cy="276999"/>
          </a:xfrm>
          <a:prstGeom prst="rect">
            <a:avLst/>
          </a:prstGeom>
          <a:noFill/>
        </p:spPr>
        <p:txBody>
          <a:bodyPr wrap="square" rtlCol="0">
            <a:spAutoFit/>
          </a:bodyPr>
          <a:lstStyle/>
          <a:p>
            <a:pPr algn="ctr"/>
            <a:r>
              <a:rPr lang="en-US" sz="1200" dirty="0">
                <a:latin typeface="+mj-lt"/>
              </a:rPr>
              <a:t>She was aware of her                                     mannerisms and was working on softening her demeanor.</a:t>
            </a:r>
          </a:p>
        </p:txBody>
      </p:sp>
      <p:cxnSp>
        <p:nvCxnSpPr>
          <p:cNvPr id="77" name="Straight Connector 76"/>
          <p:cNvCxnSpPr/>
          <p:nvPr/>
        </p:nvCxnSpPr>
        <p:spPr>
          <a:xfrm>
            <a:off x="2335264" y="315649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frank 		</a:t>
            </a:r>
            <a:r>
              <a:rPr lang="en-US" sz="1400" dirty="0"/>
              <a:t>☐</a:t>
            </a:r>
            <a:r>
              <a:rPr lang="en-US" sz="1200" dirty="0">
                <a:latin typeface="+mj-lt"/>
              </a:rPr>
              <a:t> abrupt 		</a:t>
            </a:r>
            <a:r>
              <a:rPr lang="en-US" sz="1400" dirty="0"/>
              <a:t>☐</a:t>
            </a:r>
            <a:r>
              <a:rPr lang="en-US" sz="1200" dirty="0">
                <a:latin typeface="+mj-lt"/>
              </a:rPr>
              <a:t> blunt</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impromptu</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old dog without teeth can only eat soft food.</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err="1">
                <a:latin typeface="+mj-lt"/>
              </a:rPr>
              <a:t>liason</a:t>
            </a:r>
            <a:r>
              <a:rPr lang="en-US" sz="1200" dirty="0">
                <a:latin typeface="+mj-lt"/>
              </a:rPr>
              <a:t>          meteor          negligence</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pungent</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19" y="7105636"/>
            <a:ext cx="2026981" cy="276999"/>
          </a:xfrm>
          <a:prstGeom prst="rect">
            <a:avLst/>
          </a:prstGeom>
          <a:noFill/>
        </p:spPr>
        <p:txBody>
          <a:bodyPr wrap="square" rtlCol="0">
            <a:spAutoFit/>
          </a:bodyPr>
          <a:lstStyle/>
          <a:p>
            <a:r>
              <a:rPr lang="en-US" sz="1200" b="1" dirty="0">
                <a:latin typeface="+mj-lt"/>
              </a:rPr>
              <a:t>“</a:t>
            </a:r>
            <a:r>
              <a:rPr lang="en-US" sz="1200" b="1" dirty="0" err="1">
                <a:latin typeface="+mj-lt"/>
              </a:rPr>
              <a:t>pung</a:t>
            </a:r>
            <a:r>
              <a:rPr lang="en-US" sz="1200" b="1" dirty="0">
                <a:latin typeface="+mj-lt"/>
              </a:rPr>
              <a:t>” </a:t>
            </a:r>
            <a:r>
              <a:rPr lang="en-US" sz="1200" dirty="0">
                <a:latin typeface="+mj-lt"/>
              </a:rPr>
              <a:t>– sharp, to prick</a:t>
            </a:r>
          </a:p>
        </p:txBody>
      </p:sp>
      <p:sp>
        <p:nvSpPr>
          <p:cNvPr id="91" name="TextBox 90"/>
          <p:cNvSpPr txBox="1"/>
          <p:nvPr/>
        </p:nvSpPr>
        <p:spPr>
          <a:xfrm>
            <a:off x="4940785" y="7105636"/>
            <a:ext cx="2341143" cy="276999"/>
          </a:xfrm>
          <a:prstGeom prst="rect">
            <a:avLst/>
          </a:prstGeom>
          <a:noFill/>
        </p:spPr>
        <p:txBody>
          <a:bodyPr wrap="square" rtlCol="0">
            <a:spAutoFit/>
          </a:bodyPr>
          <a:lstStyle/>
          <a:p>
            <a:r>
              <a:rPr lang="en-US" sz="1200" b="1" dirty="0">
                <a:latin typeface="+mj-lt"/>
              </a:rPr>
              <a:t>“</a:t>
            </a:r>
            <a:r>
              <a:rPr lang="en-US" sz="1200" b="1" dirty="0" err="1">
                <a:latin typeface="+mj-lt"/>
              </a:rPr>
              <a:t>ent</a:t>
            </a:r>
            <a:r>
              <a:rPr lang="en-US" sz="1200" b="1" dirty="0">
                <a:latin typeface="+mj-lt"/>
              </a:rPr>
              <a:t>” </a:t>
            </a:r>
            <a:r>
              <a:rPr lang="en-US" sz="1200" dirty="0">
                <a:latin typeface="+mj-lt"/>
              </a:rPr>
              <a:t>– like, related to, that which</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189684" y="4501280"/>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011532" y="8901479"/>
            <a:ext cx="1640336"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assassination : murder</a:t>
            </a:r>
            <a:endParaRPr lang="en-US" sz="1200" b="1" dirty="0">
              <a:latin typeface="+mj-lt"/>
            </a:endParaRPr>
          </a:p>
        </p:txBody>
      </p:sp>
    </p:spTree>
    <p:extLst>
      <p:ext uri="{BB962C8B-B14F-4D97-AF65-F5344CB8AC3E}">
        <p14:creationId xmlns:p14="http://schemas.microsoft.com/office/powerpoint/2010/main" val="1577473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9</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Tell me if you like the recipe.</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849221" y="2188703"/>
            <a:ext cx="6542177" cy="276999"/>
          </a:xfrm>
          <a:prstGeom prst="rect">
            <a:avLst/>
          </a:prstGeom>
          <a:noFill/>
        </p:spPr>
        <p:txBody>
          <a:bodyPr wrap="square" rtlCol="0">
            <a:spAutoFit/>
          </a:bodyPr>
          <a:lstStyle/>
          <a:p>
            <a:pPr algn="ctr"/>
            <a:r>
              <a:rPr lang="en-US" sz="1200" dirty="0" err="1">
                <a:latin typeface="+mj-lt"/>
              </a:rPr>
              <a:t>i</a:t>
            </a:r>
            <a:r>
              <a:rPr lang="en-US" sz="1200" dirty="0">
                <a:latin typeface="+mj-lt"/>
              </a:rPr>
              <a:t> have began however to do these things pack there lunches do </a:t>
            </a:r>
            <a:r>
              <a:rPr lang="en-US" sz="1200" dirty="0" err="1">
                <a:latin typeface="+mj-lt"/>
              </a:rPr>
              <a:t>youre</a:t>
            </a:r>
            <a:r>
              <a:rPr lang="en-US" sz="1200" dirty="0">
                <a:latin typeface="+mj-lt"/>
              </a:rPr>
              <a:t> laundry and clean the house</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Who might you need to </a:t>
            </a:r>
            <a:r>
              <a:rPr lang="en-US" sz="1200" b="1" dirty="0">
                <a:latin typeface="+mj-lt"/>
              </a:rPr>
              <a:t>placate</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an angry customer</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 forgetful friend</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 screaming child</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 calm teacher</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All children I’m sure you’ll agree with me want to know that their parents care about them.</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droopy          tense          rigid          fluid</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taut</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8" y="5527210"/>
            <a:ext cx="2257116" cy="830997"/>
          </a:xfrm>
          <a:prstGeom prst="rect">
            <a:avLst/>
          </a:prstGeom>
          <a:noFill/>
        </p:spPr>
        <p:txBody>
          <a:bodyPr wrap="square" rtlCol="0">
            <a:spAutoFit/>
          </a:bodyPr>
          <a:lstStyle/>
          <a:p>
            <a:r>
              <a:rPr lang="en-US" sz="1200" dirty="0">
                <a:latin typeface="+mj-lt"/>
              </a:rPr>
              <a:t>She is building a new home. Amy will be installing solar panels.  The purpose is to reduce her electricity bill.</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Do not forget your hat, and you should wear sunscreen.</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596740"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piv•ot</a:t>
            </a:r>
            <a:r>
              <a:rPr lang="en-US" sz="1200" b="1" dirty="0">
                <a:latin typeface="+mj-lt"/>
              </a:rPr>
              <a:t> </a:t>
            </a:r>
          </a:p>
          <a:p>
            <a:r>
              <a:rPr lang="en-US" sz="1200" dirty="0">
                <a:latin typeface="+mj-lt"/>
              </a:rPr>
              <a:t>1. n. A small bar or rod on which something else turns</a:t>
            </a:r>
          </a:p>
          <a:p>
            <a:r>
              <a:rPr lang="en-US" sz="1200" dirty="0">
                <a:latin typeface="+mj-lt"/>
              </a:rPr>
              <a:t>2. n. A person or thing on which others depend on</a:t>
            </a:r>
          </a:p>
          <a:p>
            <a:r>
              <a:rPr lang="en-US" sz="1200" dirty="0">
                <a:latin typeface="+mj-lt"/>
              </a:rPr>
              <a:t>3. v. To turn on a pivot or as if on a pivot</a:t>
            </a:r>
          </a:p>
        </p:txBody>
      </p:sp>
      <p:sp>
        <p:nvSpPr>
          <p:cNvPr id="91" name="TextBox 90"/>
          <p:cNvSpPr txBox="1"/>
          <p:nvPr/>
        </p:nvSpPr>
        <p:spPr>
          <a:xfrm>
            <a:off x="4950818" y="7828923"/>
            <a:ext cx="2282081" cy="461665"/>
          </a:xfrm>
          <a:prstGeom prst="rect">
            <a:avLst/>
          </a:prstGeom>
          <a:noFill/>
        </p:spPr>
        <p:txBody>
          <a:bodyPr wrap="square" rtlCol="0">
            <a:spAutoFit/>
          </a:bodyPr>
          <a:lstStyle/>
          <a:p>
            <a:r>
              <a:rPr lang="en-US" sz="1200" dirty="0">
                <a:latin typeface="+mj-lt"/>
              </a:rPr>
              <a:t>The gate’s hinge needed oil in order to pivot.</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The whining puppy ran outside to go </a:t>
            </a:r>
            <a:r>
              <a:rPr lang="en-US" sz="1200" dirty="0" err="1">
                <a:latin typeface="+mj-lt"/>
              </a:rPr>
              <a:t>potty</a:t>
            </a:r>
            <a:r>
              <a:rPr lang="en-US" sz="1200" dirty="0">
                <a:latin typeface="+mj-lt"/>
              </a:rPr>
              <a:t>.</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permissible</a:t>
            </a:r>
          </a:p>
        </p:txBody>
      </p:sp>
    </p:spTree>
    <p:extLst>
      <p:ext uri="{BB962C8B-B14F-4D97-AF65-F5344CB8AC3E}">
        <p14:creationId xmlns:p14="http://schemas.microsoft.com/office/powerpoint/2010/main" val="683936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830997"/>
          </a:xfrm>
          <a:prstGeom prst="rect">
            <a:avLst/>
          </a:prstGeom>
          <a:noFill/>
        </p:spPr>
        <p:txBody>
          <a:bodyPr wrap="square" rtlCol="0">
            <a:spAutoFit/>
          </a:bodyPr>
          <a:lstStyle/>
          <a:p>
            <a:r>
              <a:rPr lang="en-US" sz="1200" dirty="0">
                <a:latin typeface="+mj-lt"/>
              </a:rPr>
              <a:t>The </a:t>
            </a:r>
            <a:r>
              <a:rPr lang="en-US" sz="1200" b="1" dirty="0">
                <a:latin typeface="+mj-lt"/>
              </a:rPr>
              <a:t>audit</a:t>
            </a:r>
            <a:r>
              <a:rPr lang="en-US" sz="1200" dirty="0">
                <a:latin typeface="+mj-lt"/>
              </a:rPr>
              <a:t> checks every part of the store’s business activities.  The information contained in the long report provides the I.R.S. with a way to monitor the type and the amount of the store’s business.  The agency will need a copy of all the company’s receipts before it can start the investigation.</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10</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99100" y="4052570"/>
            <a:ext cx="6161020" cy="276999"/>
          </a:xfrm>
          <a:prstGeom prst="rect">
            <a:avLst/>
          </a:prstGeom>
          <a:noFill/>
        </p:spPr>
        <p:txBody>
          <a:bodyPr wrap="square" rtlCol="0">
            <a:spAutoFit/>
          </a:bodyPr>
          <a:lstStyle/>
          <a:p>
            <a:r>
              <a:rPr lang="en-US" sz="1200" b="1" dirty="0">
                <a:latin typeface="+mj-lt"/>
              </a:rPr>
              <a:t>audit </a:t>
            </a:r>
            <a:r>
              <a:rPr lang="en-US" sz="1200" dirty="0">
                <a:latin typeface="+mj-lt"/>
              </a:rPr>
              <a:t>means:</a:t>
            </a:r>
          </a:p>
        </p:txBody>
      </p:sp>
      <p:cxnSp>
        <p:nvCxnSpPr>
          <p:cNvPr id="26" name="Straight Connector 25"/>
          <p:cNvCxnSpPr/>
          <p:nvPr/>
        </p:nvCxnSpPr>
        <p:spPr>
          <a:xfrm>
            <a:off x="2008916" y="4276588"/>
            <a:ext cx="52576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He isn’t experienced enough </a:t>
            </a:r>
            <a:r>
              <a:rPr lang="en-US" sz="1200" u="sng" dirty="0">
                <a:latin typeface="+mj-lt"/>
              </a:rPr>
              <a:t>to get</a:t>
            </a:r>
            <a:r>
              <a:rPr lang="en-US" sz="1200" dirty="0">
                <a:latin typeface="+mj-lt"/>
              </a:rPr>
              <a:t> the job.</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flatten          simplify          smooth          twist</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038153" y="9242664"/>
            <a:ext cx="6200141" cy="276999"/>
          </a:xfrm>
          <a:prstGeom prst="rect">
            <a:avLst/>
          </a:prstGeom>
          <a:noFill/>
        </p:spPr>
        <p:txBody>
          <a:bodyPr wrap="square" rtlCol="0">
            <a:spAutoFit/>
          </a:bodyPr>
          <a:lstStyle/>
          <a:p>
            <a:pPr algn="ctr"/>
            <a:r>
              <a:rPr lang="en-US" sz="1200">
                <a:latin typeface="+mj-lt"/>
              </a:rPr>
              <a:t>a) mother : children          b) widow : husband          c) rational : evidence          d) celebrity : fame</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038153" y="2944827"/>
            <a:ext cx="6370453" cy="276999"/>
          </a:xfrm>
          <a:prstGeom prst="rect">
            <a:avLst/>
          </a:prstGeom>
          <a:noFill/>
        </p:spPr>
        <p:txBody>
          <a:bodyPr wrap="square" rtlCol="0">
            <a:spAutoFit/>
          </a:bodyPr>
          <a:lstStyle/>
          <a:p>
            <a:pPr algn="ctr"/>
            <a:r>
              <a:rPr lang="en-US" sz="1200" dirty="0">
                <a:latin typeface="+mj-lt"/>
              </a:rPr>
              <a:t>His                                     habits kept him from getting sick during the flu season.</a:t>
            </a:r>
          </a:p>
        </p:txBody>
      </p:sp>
      <p:cxnSp>
        <p:nvCxnSpPr>
          <p:cNvPr id="77" name="Straight Connector 76"/>
          <p:cNvCxnSpPr/>
          <p:nvPr/>
        </p:nvCxnSpPr>
        <p:spPr>
          <a:xfrm>
            <a:off x="2008916" y="315649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sterile 		</a:t>
            </a:r>
            <a:r>
              <a:rPr lang="en-US" sz="1400" dirty="0"/>
              <a:t>☐</a:t>
            </a:r>
            <a:r>
              <a:rPr lang="en-US" sz="1200" dirty="0">
                <a:latin typeface="+mj-lt"/>
              </a:rPr>
              <a:t> wholesome 	</a:t>
            </a:r>
            <a:r>
              <a:rPr lang="en-US" sz="1400" dirty="0"/>
              <a:t>☐</a:t>
            </a:r>
            <a:r>
              <a:rPr lang="en-US" sz="1200" dirty="0">
                <a:latin typeface="+mj-lt"/>
              </a:rPr>
              <a:t> hygienic</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contort</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To raise money for the charity, concerts were performed by the musicians.</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notoriety          </a:t>
            </a:r>
            <a:r>
              <a:rPr lang="en-US" sz="1200" dirty="0" err="1">
                <a:latin typeface="+mj-lt"/>
              </a:rPr>
              <a:t>nusance</a:t>
            </a:r>
            <a:r>
              <a:rPr lang="en-US" sz="1200" dirty="0">
                <a:latin typeface="+mj-lt"/>
              </a:rPr>
              <a:t>          divine</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unison</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t>
            </a:r>
            <a:r>
              <a:rPr lang="en-US" sz="1200" b="1" dirty="0" err="1">
                <a:latin typeface="+mj-lt"/>
              </a:rPr>
              <a:t>uni</a:t>
            </a:r>
            <a:r>
              <a:rPr lang="en-US" sz="1200" b="1" dirty="0">
                <a:latin typeface="+mj-lt"/>
              </a:rPr>
              <a:t>” </a:t>
            </a:r>
            <a:r>
              <a:rPr lang="en-US" sz="1200" dirty="0">
                <a:latin typeface="+mj-lt"/>
              </a:rPr>
              <a:t>– one</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“son” </a:t>
            </a:r>
            <a:r>
              <a:rPr lang="en-US" sz="1200" dirty="0">
                <a:latin typeface="+mj-lt"/>
              </a:rPr>
              <a:t>– sound</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08482" y="4494405"/>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526548"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computer : emotions</a:t>
            </a:r>
            <a:endParaRPr lang="en-US" sz="1200" b="1" dirty="0">
              <a:latin typeface="+mj-lt"/>
            </a:endParaRPr>
          </a:p>
        </p:txBody>
      </p:sp>
    </p:spTree>
    <p:extLst>
      <p:ext uri="{BB962C8B-B14F-4D97-AF65-F5344CB8AC3E}">
        <p14:creationId xmlns:p14="http://schemas.microsoft.com/office/powerpoint/2010/main" val="206976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err="1">
                <a:latin typeface="+mj-lt"/>
              </a:rPr>
              <a:t>Jamile</a:t>
            </a:r>
            <a:r>
              <a:rPr lang="en-US" sz="1200" dirty="0">
                <a:latin typeface="+mj-lt"/>
              </a:rPr>
              <a:t> takes the bus home today.</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mother said that its to hot to lay by the campfire tonight</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could </a:t>
            </a:r>
            <a:r>
              <a:rPr lang="en-US" sz="1200" b="1" dirty="0">
                <a:latin typeface="+mj-lt"/>
              </a:rPr>
              <a:t>abate</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feelings</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silence</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storms</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decisions</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Unlike his siblings Austin was an intense serious child who lacked a sense of humor.</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strange          customary          erratic          stoic</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bizarre</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646331"/>
          </a:xfrm>
          <a:prstGeom prst="rect">
            <a:avLst/>
          </a:prstGeom>
          <a:noFill/>
        </p:spPr>
        <p:txBody>
          <a:bodyPr wrap="square" rtlCol="0">
            <a:spAutoFit/>
          </a:bodyPr>
          <a:lstStyle/>
          <a:p>
            <a:r>
              <a:rPr lang="en-US" sz="1200" dirty="0">
                <a:latin typeface="+mj-lt"/>
              </a:rPr>
              <a:t>Women in the Navaho tribe prepared all the food. They also cared for the children.</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When we searched the school for damage, a broken window was discovered. </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4579892"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lat•i•tude</a:t>
            </a:r>
            <a:r>
              <a:rPr lang="en-US" sz="1200" b="1" dirty="0">
                <a:latin typeface="+mj-lt"/>
              </a:rPr>
              <a:t> </a:t>
            </a:r>
          </a:p>
          <a:p>
            <a:r>
              <a:rPr lang="en-US" sz="1200" dirty="0">
                <a:latin typeface="+mj-lt"/>
              </a:rPr>
              <a:t>1. n. The distance north or south of the equator, measured in degrees</a:t>
            </a:r>
          </a:p>
          <a:p>
            <a:r>
              <a:rPr lang="en-US" sz="1200" dirty="0">
                <a:latin typeface="+mj-lt"/>
              </a:rPr>
              <a:t>2. n. A region marked by its distance from the equator</a:t>
            </a:r>
          </a:p>
          <a:p>
            <a:r>
              <a:rPr lang="en-US" sz="1200" dirty="0">
                <a:latin typeface="+mj-lt"/>
              </a:rPr>
              <a:t>3. n. Freedom from strict rules</a:t>
            </a:r>
          </a:p>
        </p:txBody>
      </p:sp>
      <p:sp>
        <p:nvSpPr>
          <p:cNvPr id="91" name="TextBox 90"/>
          <p:cNvSpPr txBox="1"/>
          <p:nvPr/>
        </p:nvSpPr>
        <p:spPr>
          <a:xfrm>
            <a:off x="5795176" y="7849697"/>
            <a:ext cx="1474591" cy="646331"/>
          </a:xfrm>
          <a:prstGeom prst="rect">
            <a:avLst/>
          </a:prstGeom>
          <a:noFill/>
        </p:spPr>
        <p:txBody>
          <a:bodyPr wrap="square" rtlCol="0">
            <a:spAutoFit/>
          </a:bodyPr>
          <a:lstStyle/>
          <a:p>
            <a:r>
              <a:rPr lang="en-US" sz="1200" dirty="0">
                <a:latin typeface="+mj-lt"/>
              </a:rPr>
              <a:t>The climate is warm and humid in the southern latitudes.</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I left to see the movie.</a:t>
            </a:r>
          </a:p>
        </p:txBody>
      </p:sp>
      <p:sp>
        <p:nvSpPr>
          <p:cNvPr id="95" name="Rounded Rectangle 94"/>
          <p:cNvSpPr/>
          <p:nvPr/>
        </p:nvSpPr>
        <p:spPr>
          <a:xfrm>
            <a:off x="1202737" y="9141868"/>
            <a:ext cx="1092966"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infrastructure</a:t>
            </a:r>
            <a:endParaRPr lang="en-US" sz="1200" b="1" dirty="0">
              <a:latin typeface="+mj-lt"/>
            </a:endParaRPr>
          </a:p>
        </p:txBody>
      </p:sp>
    </p:spTree>
    <p:extLst>
      <p:ext uri="{BB962C8B-B14F-4D97-AF65-F5344CB8AC3E}">
        <p14:creationId xmlns:p14="http://schemas.microsoft.com/office/powerpoint/2010/main" val="58206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10</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Have they completed the homecoming float?</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because of the power outage we did not </a:t>
            </a:r>
            <a:r>
              <a:rPr lang="en-US" sz="1200" dirty="0" err="1">
                <a:latin typeface="+mj-lt"/>
              </a:rPr>
              <a:t>taked</a:t>
            </a:r>
            <a:r>
              <a:rPr lang="en-US" sz="1200" dirty="0">
                <a:latin typeface="+mj-lt"/>
              </a:rPr>
              <a:t> the children to the Play</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A                                          could be described as </a:t>
            </a:r>
            <a:r>
              <a:rPr lang="en-US" sz="1200" b="1" dirty="0">
                <a:latin typeface="+mj-lt"/>
              </a:rPr>
              <a:t>bleak</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 fancy dessert</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 health diagnosis</a:t>
            </a:r>
          </a:p>
        </p:txBody>
      </p:sp>
      <p:sp>
        <p:nvSpPr>
          <p:cNvPr id="72" name="TextBox 71"/>
          <p:cNvSpPr txBox="1"/>
          <p:nvPr/>
        </p:nvSpPr>
        <p:spPr>
          <a:xfrm>
            <a:off x="1238912" y="3535085"/>
            <a:ext cx="2154209" cy="276999"/>
          </a:xfrm>
          <a:prstGeom prst="rect">
            <a:avLst/>
          </a:prstGeom>
          <a:noFill/>
        </p:spPr>
        <p:txBody>
          <a:bodyPr wrap="square" rtlCol="0">
            <a:spAutoFit/>
          </a:bodyPr>
          <a:lstStyle/>
          <a:p>
            <a:pPr marL="228600" lvl="0" indent="-228600"/>
            <a:r>
              <a:rPr lang="en-US" sz="1200" dirty="0">
                <a:latin typeface="+mj-lt"/>
              </a:rPr>
              <a:t>c) a cold winter day</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 birthday party</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Being a history buff, I couldn’t wait to learn more about Abraham Lincoln 1809-1865.</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nourish          recreate          divide          deplete</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replenish</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646331"/>
          </a:xfrm>
          <a:prstGeom prst="rect">
            <a:avLst/>
          </a:prstGeom>
          <a:noFill/>
        </p:spPr>
        <p:txBody>
          <a:bodyPr wrap="square" rtlCol="0">
            <a:spAutoFit/>
          </a:bodyPr>
          <a:lstStyle/>
          <a:p>
            <a:r>
              <a:rPr lang="en-US" sz="1200" dirty="0">
                <a:latin typeface="+mj-lt"/>
              </a:rPr>
              <a:t>A vase was found in Africa. It dates back to 3,500 B.C. It was made of clay</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Wash the car and will you vacuum it too?</a:t>
            </a:r>
          </a:p>
        </p:txBody>
      </p:sp>
      <p:cxnSp>
        <p:nvCxnSpPr>
          <p:cNvPr id="87" name="Straight Connector 86"/>
          <p:cNvCxnSpPr/>
          <p:nvPr/>
        </p:nvCxnSpPr>
        <p:spPr>
          <a:xfrm flipV="1">
            <a:off x="1120004" y="708269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a:latin typeface="+mj-lt"/>
              </a:rPr>
              <a:t>haunt</a:t>
            </a:r>
          </a:p>
          <a:p>
            <a:r>
              <a:rPr lang="en-US" sz="1200" dirty="0">
                <a:latin typeface="+mj-lt"/>
              </a:rPr>
              <a:t>1. v. To stay in one’s mind continually</a:t>
            </a:r>
          </a:p>
          <a:p>
            <a:r>
              <a:rPr lang="en-US" sz="1200" dirty="0">
                <a:latin typeface="+mj-lt"/>
              </a:rPr>
              <a:t>2. v. To visit frequently</a:t>
            </a:r>
          </a:p>
          <a:p>
            <a:r>
              <a:rPr lang="en-US" sz="1200" dirty="0">
                <a:latin typeface="+mj-lt"/>
              </a:rPr>
              <a:t>3. v. To appear in the form of a ghost</a:t>
            </a:r>
          </a:p>
        </p:txBody>
      </p:sp>
      <p:sp>
        <p:nvSpPr>
          <p:cNvPr id="91" name="TextBox 90"/>
          <p:cNvSpPr txBox="1"/>
          <p:nvPr/>
        </p:nvSpPr>
        <p:spPr>
          <a:xfrm>
            <a:off x="4613252" y="7828923"/>
            <a:ext cx="2619648" cy="461665"/>
          </a:xfrm>
          <a:prstGeom prst="rect">
            <a:avLst/>
          </a:prstGeom>
          <a:noFill/>
        </p:spPr>
        <p:txBody>
          <a:bodyPr wrap="square" rtlCol="0">
            <a:spAutoFit/>
          </a:bodyPr>
          <a:lstStyle/>
          <a:p>
            <a:r>
              <a:rPr lang="en-US" sz="1200" dirty="0">
                <a:latin typeface="+mj-lt"/>
              </a:rPr>
              <a:t>The lonely boy haunted the playground hoping to find a friend.</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Playing tennis is a great way to get exercise.</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predominant</a:t>
            </a:r>
          </a:p>
        </p:txBody>
      </p:sp>
      <p:cxnSp>
        <p:nvCxnSpPr>
          <p:cNvPr id="68" name="Straight Connector 67"/>
          <p:cNvCxnSpPr/>
          <p:nvPr/>
        </p:nvCxnSpPr>
        <p:spPr>
          <a:xfrm flipV="1">
            <a:off x="1262034" y="3248986"/>
            <a:ext cx="1429015"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5627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830997"/>
          </a:xfrm>
          <a:prstGeom prst="rect">
            <a:avLst/>
          </a:prstGeom>
          <a:noFill/>
        </p:spPr>
        <p:txBody>
          <a:bodyPr wrap="square" rtlCol="0">
            <a:spAutoFit/>
          </a:bodyPr>
          <a:lstStyle/>
          <a:p>
            <a:r>
              <a:rPr lang="en-US" sz="1200" dirty="0">
                <a:latin typeface="+mj-lt"/>
              </a:rPr>
              <a:t>The legendary scientist Galileo became so </a:t>
            </a:r>
            <a:r>
              <a:rPr lang="en-US" sz="1200" b="1" dirty="0">
                <a:latin typeface="+mj-lt"/>
              </a:rPr>
              <a:t>engrossed</a:t>
            </a:r>
            <a:r>
              <a:rPr lang="en-US" sz="1200" dirty="0">
                <a:latin typeface="+mj-lt"/>
              </a:rPr>
              <a:t> in the study of science and mathematics that he had little time for painting and music, even though he was gifted in both.  He was obsessed with the solar system, and he even built his very own telescope that allowed him to make observations that disproved the idea that Earth was the center of the universe.</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11</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99100" y="4059421"/>
            <a:ext cx="6161020" cy="276999"/>
          </a:xfrm>
          <a:prstGeom prst="rect">
            <a:avLst/>
          </a:prstGeom>
          <a:noFill/>
        </p:spPr>
        <p:txBody>
          <a:bodyPr wrap="square" rtlCol="0">
            <a:spAutoFit/>
          </a:bodyPr>
          <a:lstStyle/>
          <a:p>
            <a:r>
              <a:rPr lang="en-US" sz="1200" b="1" dirty="0">
                <a:latin typeface="+mj-lt"/>
              </a:rPr>
              <a:t>engrossed </a:t>
            </a:r>
            <a:r>
              <a:rPr lang="en-US" sz="1200" dirty="0">
                <a:latin typeface="+mj-lt"/>
              </a:rPr>
              <a:t>means:</a:t>
            </a:r>
          </a:p>
        </p:txBody>
      </p:sp>
      <p:cxnSp>
        <p:nvCxnSpPr>
          <p:cNvPr id="26" name="Straight Connector 25"/>
          <p:cNvCxnSpPr/>
          <p:nvPr/>
        </p:nvCxnSpPr>
        <p:spPr>
          <a:xfrm>
            <a:off x="2363017" y="4262998"/>
            <a:ext cx="49280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I am not used to </a:t>
            </a:r>
            <a:r>
              <a:rPr lang="en-US" sz="1200" u="sng" dirty="0">
                <a:latin typeface="+mj-lt"/>
              </a:rPr>
              <a:t>sleeping</a:t>
            </a:r>
            <a:r>
              <a:rPr lang="en-US" sz="1200" dirty="0">
                <a:latin typeface="+mj-lt"/>
              </a:rPr>
              <a:t> in on the weekends.</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doubtful          certain          abundant          formal</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680644" y="9242664"/>
            <a:ext cx="6847687" cy="276999"/>
          </a:xfrm>
          <a:prstGeom prst="rect">
            <a:avLst/>
          </a:prstGeom>
          <a:noFill/>
        </p:spPr>
        <p:txBody>
          <a:bodyPr wrap="square" rtlCol="0">
            <a:spAutoFit/>
          </a:bodyPr>
          <a:lstStyle/>
          <a:p>
            <a:pPr algn="ctr"/>
            <a:r>
              <a:rPr lang="en-US" sz="1200">
                <a:latin typeface="+mj-lt"/>
              </a:rPr>
              <a:t>a) confidant : trustworthy        b) loyal : companion          c) nature : random         d) gather : congregate</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Leave it to my                                      little sister to lighten the mood.</a:t>
            </a:r>
          </a:p>
        </p:txBody>
      </p:sp>
      <p:cxnSp>
        <p:nvCxnSpPr>
          <p:cNvPr id="77" name="Straight Connector 76"/>
          <p:cNvCxnSpPr/>
          <p:nvPr/>
        </p:nvCxnSpPr>
        <p:spPr>
          <a:xfrm>
            <a:off x="3077194" y="315649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vivacious 		</a:t>
            </a:r>
            <a:r>
              <a:rPr lang="en-US" sz="1400" dirty="0"/>
              <a:t>☐</a:t>
            </a:r>
            <a:r>
              <a:rPr lang="en-US" sz="1200" dirty="0">
                <a:latin typeface="+mj-lt"/>
              </a:rPr>
              <a:t> peppy 		</a:t>
            </a:r>
            <a:r>
              <a:rPr lang="en-US" sz="1400" dirty="0"/>
              <a:t>☐</a:t>
            </a:r>
            <a:r>
              <a:rPr lang="en-US" sz="1200" dirty="0">
                <a:latin typeface="+mj-lt"/>
              </a:rPr>
              <a:t> hyper</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dubious</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Lives are saved everyday by brave firefighters and police officers.</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penalty          eligible          </a:t>
            </a:r>
            <a:r>
              <a:rPr lang="en-US" sz="1200" dirty="0" err="1">
                <a:latin typeface="+mj-lt"/>
              </a:rPr>
              <a:t>mischevious</a:t>
            </a:r>
            <a:endParaRPr lang="en-US" sz="1200" dirty="0">
              <a:latin typeface="+mj-lt"/>
            </a:endParaRP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undulate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“und” </a:t>
            </a:r>
            <a:r>
              <a:rPr lang="en-US" sz="1200" dirty="0"/>
              <a:t>–</a:t>
            </a:r>
            <a:r>
              <a:rPr lang="en-US" sz="1200" dirty="0">
                <a:latin typeface="+mj-lt"/>
              </a:rPr>
              <a:t> wave</a:t>
            </a:r>
          </a:p>
        </p:txBody>
      </p:sp>
      <p:sp>
        <p:nvSpPr>
          <p:cNvPr id="91" name="TextBox 90"/>
          <p:cNvSpPr txBox="1"/>
          <p:nvPr/>
        </p:nvSpPr>
        <p:spPr>
          <a:xfrm>
            <a:off x="4940785" y="7105636"/>
            <a:ext cx="2378274" cy="276999"/>
          </a:xfrm>
          <a:prstGeom prst="rect">
            <a:avLst/>
          </a:prstGeom>
          <a:noFill/>
        </p:spPr>
        <p:txBody>
          <a:bodyPr wrap="square" rtlCol="0">
            <a:spAutoFit/>
          </a:bodyPr>
          <a:lstStyle/>
          <a:p>
            <a:r>
              <a:rPr lang="en-US" sz="1200" b="1" dirty="0">
                <a:latin typeface="+mj-lt"/>
              </a:rPr>
              <a:t>“ate” </a:t>
            </a:r>
            <a:r>
              <a:rPr lang="en-US" sz="1200" dirty="0">
                <a:latin typeface="+mj-lt"/>
              </a:rPr>
              <a:t>– to make, to act, that which</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94405"/>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plague : contagious</a:t>
            </a:r>
          </a:p>
        </p:txBody>
      </p:sp>
    </p:spTree>
    <p:extLst>
      <p:ext uri="{BB962C8B-B14F-4D97-AF65-F5344CB8AC3E}">
        <p14:creationId xmlns:p14="http://schemas.microsoft.com/office/powerpoint/2010/main" val="1976500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11</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Our coach insisted that we be on time for the game.</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2118044" y="2146633"/>
            <a:ext cx="3918349" cy="461665"/>
          </a:xfrm>
          <a:prstGeom prst="rect">
            <a:avLst/>
          </a:prstGeom>
          <a:noFill/>
        </p:spPr>
        <p:txBody>
          <a:bodyPr wrap="square" rtlCol="0">
            <a:spAutoFit/>
          </a:bodyPr>
          <a:lstStyle/>
          <a:p>
            <a:r>
              <a:rPr lang="en-US" sz="1200" dirty="0">
                <a:latin typeface="+mj-lt"/>
              </a:rPr>
              <a:t>on the fourth of </a:t>
            </a:r>
            <a:r>
              <a:rPr lang="en-US" sz="1200" dirty="0" err="1">
                <a:latin typeface="+mj-lt"/>
              </a:rPr>
              <a:t>july</a:t>
            </a:r>
            <a:r>
              <a:rPr lang="en-US" sz="1200" dirty="0">
                <a:latin typeface="+mj-lt"/>
              </a:rPr>
              <a:t> president </a:t>
            </a:r>
            <a:r>
              <a:rPr lang="en-US" sz="1200" dirty="0" err="1">
                <a:latin typeface="+mj-lt"/>
              </a:rPr>
              <a:t>obama</a:t>
            </a:r>
            <a:r>
              <a:rPr lang="en-US" sz="1200" dirty="0">
                <a:latin typeface="+mj-lt"/>
              </a:rPr>
              <a:t> included an excerpt from the book the price of freedom in his speech</a:t>
            </a:r>
          </a:p>
        </p:txBody>
      </p:sp>
      <p:cxnSp>
        <p:nvCxnSpPr>
          <p:cNvPr id="22" name="Straight Connector 21"/>
          <p:cNvCxnSpPr/>
          <p:nvPr/>
        </p:nvCxnSpPr>
        <p:spPr>
          <a:xfrm flipV="1">
            <a:off x="1108747" y="2763304"/>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301711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cloud you try to </a:t>
            </a:r>
            <a:r>
              <a:rPr lang="en-US" sz="1200" b="1" dirty="0">
                <a:latin typeface="+mj-lt"/>
              </a:rPr>
              <a:t>fathom</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 magic trick</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 criminal’s motive</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an expensive watch</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 riddle</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The work of a nuclear physicist that is, someone who studies atomic nuclei is fascinating.</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tranquil          tempestuous          horrid          concealed</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turbulent</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190919" y="5691904"/>
            <a:ext cx="2257116" cy="461665"/>
          </a:xfrm>
          <a:prstGeom prst="rect">
            <a:avLst/>
          </a:prstGeom>
          <a:noFill/>
        </p:spPr>
        <p:txBody>
          <a:bodyPr wrap="square" rtlCol="0">
            <a:spAutoFit/>
          </a:bodyPr>
          <a:lstStyle/>
          <a:p>
            <a:r>
              <a:rPr lang="en-US" sz="1200" dirty="0">
                <a:latin typeface="+mj-lt"/>
              </a:rPr>
              <a:t>Some bacteria are harmful.</a:t>
            </a:r>
          </a:p>
          <a:p>
            <a:r>
              <a:rPr lang="en-US" sz="1200" dirty="0">
                <a:latin typeface="+mj-lt"/>
              </a:rPr>
              <a:t>Some bacteria are helpful.</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Corinne took summer courses, and her spare time was devoted to tennis.</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534864"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a:latin typeface="+mj-lt"/>
              </a:rPr>
              <a:t>sage</a:t>
            </a:r>
          </a:p>
          <a:p>
            <a:r>
              <a:rPr lang="en-US" sz="1200" dirty="0">
                <a:latin typeface="+mj-lt"/>
              </a:rPr>
              <a:t>1. adj. Having wisdom and good judgment</a:t>
            </a:r>
          </a:p>
          <a:p>
            <a:r>
              <a:rPr lang="en-US" sz="1200" dirty="0">
                <a:latin typeface="+mj-lt"/>
              </a:rPr>
              <a:t>2. n. A person known for wisdom and good judgment</a:t>
            </a:r>
          </a:p>
          <a:p>
            <a:r>
              <a:rPr lang="en-US" sz="1200" dirty="0">
                <a:latin typeface="+mj-lt"/>
              </a:rPr>
              <a:t>3. n. An aromatic green-gray plant used in cooking</a:t>
            </a:r>
          </a:p>
        </p:txBody>
      </p:sp>
      <p:sp>
        <p:nvSpPr>
          <p:cNvPr id="91" name="TextBox 90"/>
          <p:cNvSpPr txBox="1"/>
          <p:nvPr/>
        </p:nvSpPr>
        <p:spPr>
          <a:xfrm>
            <a:off x="4950818" y="7828923"/>
            <a:ext cx="2282081" cy="461665"/>
          </a:xfrm>
          <a:prstGeom prst="rect">
            <a:avLst/>
          </a:prstGeom>
          <a:noFill/>
        </p:spPr>
        <p:txBody>
          <a:bodyPr wrap="square" rtlCol="0">
            <a:spAutoFit/>
          </a:bodyPr>
          <a:lstStyle/>
          <a:p>
            <a:r>
              <a:rPr lang="en-US" sz="1200" dirty="0">
                <a:latin typeface="+mj-lt"/>
              </a:rPr>
              <a:t>I knew I could count on my grandfather for sage advice.</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Stop fighting with your brother!</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confident</a:t>
            </a:r>
          </a:p>
        </p:txBody>
      </p:sp>
    </p:spTree>
    <p:extLst>
      <p:ext uri="{BB962C8B-B14F-4D97-AF65-F5344CB8AC3E}">
        <p14:creationId xmlns:p14="http://schemas.microsoft.com/office/powerpoint/2010/main" val="1158215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70917"/>
            <a:ext cx="6161020" cy="830997"/>
          </a:xfrm>
          <a:prstGeom prst="rect">
            <a:avLst/>
          </a:prstGeom>
          <a:noFill/>
        </p:spPr>
        <p:txBody>
          <a:bodyPr wrap="square" rtlCol="0">
            <a:spAutoFit/>
          </a:bodyPr>
          <a:lstStyle/>
          <a:p>
            <a:r>
              <a:rPr lang="en-US" sz="1200" dirty="0">
                <a:latin typeface="+mj-lt"/>
              </a:rPr>
              <a:t>A German farmer found Uncle </a:t>
            </a:r>
            <a:r>
              <a:rPr lang="en-US" sz="1200" dirty="0" err="1">
                <a:latin typeface="+mj-lt"/>
              </a:rPr>
              <a:t>Henrick</a:t>
            </a:r>
            <a:r>
              <a:rPr lang="en-US" sz="1200" dirty="0">
                <a:latin typeface="+mj-lt"/>
              </a:rPr>
              <a:t> a few miles away from the concentration camp.  </a:t>
            </a:r>
            <a:r>
              <a:rPr lang="en-US" sz="1200" dirty="0" err="1">
                <a:latin typeface="+mj-lt"/>
              </a:rPr>
              <a:t>Henrick</a:t>
            </a:r>
            <a:r>
              <a:rPr lang="en-US" sz="1200" dirty="0">
                <a:latin typeface="+mj-lt"/>
              </a:rPr>
              <a:t> protested that his injuries were </a:t>
            </a:r>
            <a:r>
              <a:rPr lang="en-US" sz="1200" b="1" dirty="0">
                <a:latin typeface="+mj-lt"/>
              </a:rPr>
              <a:t>negligible</a:t>
            </a:r>
            <a:r>
              <a:rPr lang="en-US" sz="1200" dirty="0">
                <a:latin typeface="+mj-lt"/>
              </a:rPr>
              <a:t>, but when he tried to stand, it was obvious that he was wounded too seriously to proceed on his own.  The farmer insisted that </a:t>
            </a:r>
            <a:r>
              <a:rPr lang="en-US" sz="1200" dirty="0" err="1">
                <a:latin typeface="+mj-lt"/>
              </a:rPr>
              <a:t>Henrick</a:t>
            </a:r>
            <a:r>
              <a:rPr lang="en-US" sz="1200" dirty="0">
                <a:latin typeface="+mj-lt"/>
              </a:rPr>
              <a:t> rest for a few days before continuing his escape.</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12</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6201" y="4060103"/>
            <a:ext cx="6161020" cy="276999"/>
          </a:xfrm>
          <a:prstGeom prst="rect">
            <a:avLst/>
          </a:prstGeom>
          <a:noFill/>
        </p:spPr>
        <p:txBody>
          <a:bodyPr wrap="square" rtlCol="0">
            <a:spAutoFit/>
          </a:bodyPr>
          <a:lstStyle/>
          <a:p>
            <a:r>
              <a:rPr lang="en-US" sz="1200" b="1" dirty="0">
                <a:latin typeface="+mj-lt"/>
              </a:rPr>
              <a:t>negligible </a:t>
            </a:r>
            <a:r>
              <a:rPr lang="en-US" sz="1200" dirty="0">
                <a:latin typeface="+mj-lt"/>
              </a:rPr>
              <a:t>means:</a:t>
            </a:r>
          </a:p>
        </p:txBody>
      </p:sp>
      <p:cxnSp>
        <p:nvCxnSpPr>
          <p:cNvPr id="26" name="Straight Connector 25"/>
          <p:cNvCxnSpPr/>
          <p:nvPr/>
        </p:nvCxnSpPr>
        <p:spPr>
          <a:xfrm>
            <a:off x="2281397" y="4269680"/>
            <a:ext cx="500053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We returned </a:t>
            </a:r>
            <a:r>
              <a:rPr lang="en-US" sz="1200" u="sng" dirty="0">
                <a:latin typeface="+mj-lt"/>
              </a:rPr>
              <a:t>to paint</a:t>
            </a:r>
            <a:r>
              <a:rPr lang="en-US" sz="1200" dirty="0">
                <a:latin typeface="+mj-lt"/>
              </a:rPr>
              <a:t> the house.</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patient          dull          enthusiastic          apathetic</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308407" y="9242664"/>
            <a:ext cx="5660357" cy="276999"/>
          </a:xfrm>
          <a:prstGeom prst="rect">
            <a:avLst/>
          </a:prstGeom>
          <a:noFill/>
        </p:spPr>
        <p:txBody>
          <a:bodyPr wrap="square" rtlCol="0">
            <a:spAutoFit/>
          </a:bodyPr>
          <a:lstStyle/>
          <a:p>
            <a:pPr algn="ctr"/>
            <a:r>
              <a:rPr lang="en-US" sz="1200" dirty="0">
                <a:latin typeface="+mj-lt"/>
              </a:rPr>
              <a:t>a) light : heavy          b) serious : grave          c) critical : important           d) rude : cruel</a:t>
            </a: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I                                     that you sleep here; no relative of mine is going to stay at a motel.</a:t>
            </a:r>
          </a:p>
        </p:txBody>
      </p:sp>
      <p:cxnSp>
        <p:nvCxnSpPr>
          <p:cNvPr id="77" name="Straight Connector 76"/>
          <p:cNvCxnSpPr/>
          <p:nvPr/>
        </p:nvCxnSpPr>
        <p:spPr>
          <a:xfrm>
            <a:off x="1634115" y="317024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insist 		</a:t>
            </a:r>
            <a:r>
              <a:rPr lang="en-US" sz="1400" dirty="0"/>
              <a:t>☐</a:t>
            </a:r>
            <a:r>
              <a:rPr lang="en-US" sz="1200" dirty="0">
                <a:latin typeface="+mj-lt"/>
              </a:rPr>
              <a:t> urge 		</a:t>
            </a:r>
            <a:r>
              <a:rPr lang="en-US" sz="1400" dirty="0"/>
              <a:t>☐</a:t>
            </a:r>
            <a:r>
              <a:rPr lang="en-US" sz="1200" dirty="0">
                <a:latin typeface="+mj-lt"/>
              </a:rPr>
              <a:t> advise</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fervent</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My grandmother gave me her engagement ring as a wedding present.</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deficient          genuine          </a:t>
            </a:r>
            <a:r>
              <a:rPr lang="en-US" sz="1200" dirty="0" err="1">
                <a:latin typeface="+mj-lt"/>
              </a:rPr>
              <a:t>discociate</a:t>
            </a:r>
            <a:endParaRPr lang="en-US" sz="1200" dirty="0">
              <a:latin typeface="+mj-lt"/>
            </a:endParaRP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tributary</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t>
            </a:r>
            <a:r>
              <a:rPr lang="en-US" sz="1200" b="1" dirty="0" err="1">
                <a:latin typeface="+mj-lt"/>
              </a:rPr>
              <a:t>tribu</a:t>
            </a:r>
            <a:r>
              <a:rPr lang="en-US" sz="1200" b="1" dirty="0">
                <a:latin typeface="+mj-lt"/>
              </a:rPr>
              <a:t>” </a:t>
            </a:r>
            <a:r>
              <a:rPr lang="en-US" sz="1200" dirty="0">
                <a:latin typeface="+mj-lt"/>
              </a:rPr>
              <a:t>– to pay</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ary</a:t>
            </a:r>
            <a:r>
              <a:rPr lang="en-US" sz="1200" b="1" dirty="0">
                <a:latin typeface="+mj-lt"/>
              </a:rPr>
              <a:t>” </a:t>
            </a:r>
            <a:r>
              <a:rPr lang="en-US" sz="1200" dirty="0">
                <a:latin typeface="+mj-lt"/>
              </a:rPr>
              <a:t>– of, that which, one who</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94405"/>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hyper : energetic</a:t>
            </a:r>
          </a:p>
        </p:txBody>
      </p:sp>
    </p:spTree>
    <p:extLst>
      <p:ext uri="{BB962C8B-B14F-4D97-AF65-F5344CB8AC3E}">
        <p14:creationId xmlns:p14="http://schemas.microsoft.com/office/powerpoint/2010/main" val="153106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12</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Jewel could make the team if she trained everyday.</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the two seater corvette needs a paint job given to me by my uncle</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If something is </a:t>
            </a:r>
            <a:r>
              <a:rPr lang="en-US" sz="1200" b="1" dirty="0">
                <a:latin typeface="+mj-lt"/>
              </a:rPr>
              <a:t>capricious</a:t>
            </a:r>
            <a:r>
              <a:rPr lang="en-US" sz="1200" dirty="0">
                <a:latin typeface="+mj-lt"/>
              </a:rPr>
              <a:t> it is…</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steady and predictable.</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neatly arranged.</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unpredictable.</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erratic.</a:t>
            </a:r>
          </a:p>
        </p:txBody>
      </p:sp>
      <p:sp>
        <p:nvSpPr>
          <p:cNvPr id="79" name="TextBox 78"/>
          <p:cNvSpPr txBox="1"/>
          <p:nvPr/>
        </p:nvSpPr>
        <p:spPr>
          <a:xfrm>
            <a:off x="1059026" y="4197388"/>
            <a:ext cx="6090574" cy="276999"/>
          </a:xfrm>
          <a:prstGeom prst="rect">
            <a:avLst/>
          </a:prstGeom>
          <a:noFill/>
        </p:spPr>
        <p:txBody>
          <a:bodyPr wrap="square" rtlCol="0">
            <a:spAutoFit/>
          </a:bodyPr>
          <a:lstStyle/>
          <a:p>
            <a:pPr algn="ctr"/>
            <a:r>
              <a:rPr lang="en-US" sz="1200">
                <a:latin typeface="+mj-lt"/>
              </a:rPr>
              <a:t>Robert Frost who read a poem at President Kennedy’s inauguration is a famous American poet.</a:t>
            </a:r>
            <a:endParaRPr lang="en-US" sz="1200" dirty="0">
              <a:latin typeface="+mj-lt"/>
            </a:endParaRP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consecutive          preceding          pleasing          reliable</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subsequent</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830997"/>
          </a:xfrm>
          <a:prstGeom prst="rect">
            <a:avLst/>
          </a:prstGeom>
          <a:noFill/>
        </p:spPr>
        <p:txBody>
          <a:bodyPr wrap="square" rtlCol="0">
            <a:spAutoFit/>
          </a:bodyPr>
          <a:lstStyle/>
          <a:p>
            <a:r>
              <a:rPr lang="en-US" sz="1200" dirty="0">
                <a:latin typeface="+mj-lt"/>
              </a:rPr>
              <a:t>Washington D.C. is located in the eastern United States. It is the nation’s capital. It extends over 68 square miles.</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On Tuesday the house was painted by Jon, and on Wednesday he installed cabinets.</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4524891"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shack•le</a:t>
            </a:r>
            <a:r>
              <a:rPr lang="en-US" sz="1200" b="1" dirty="0">
                <a:latin typeface="+mj-lt"/>
              </a:rPr>
              <a:t> </a:t>
            </a:r>
          </a:p>
          <a:p>
            <a:r>
              <a:rPr lang="en-US" sz="1200" dirty="0">
                <a:latin typeface="+mj-lt"/>
              </a:rPr>
              <a:t>1. n. A ring or band put around the arm or leg to prevent movement</a:t>
            </a:r>
          </a:p>
          <a:p>
            <a:r>
              <a:rPr lang="en-US" sz="1200" dirty="0">
                <a:latin typeface="+mj-lt"/>
              </a:rPr>
              <a:t>2. n. Something that prevents free action</a:t>
            </a:r>
          </a:p>
          <a:p>
            <a:r>
              <a:rPr lang="en-US" sz="1200" dirty="0">
                <a:latin typeface="+mj-lt"/>
              </a:rPr>
              <a:t>3. v. To prevent freedom of action</a:t>
            </a:r>
          </a:p>
        </p:txBody>
      </p:sp>
      <p:sp>
        <p:nvSpPr>
          <p:cNvPr id="91" name="TextBox 90"/>
          <p:cNvSpPr txBox="1"/>
          <p:nvPr/>
        </p:nvSpPr>
        <p:spPr>
          <a:xfrm>
            <a:off x="5754532" y="7737808"/>
            <a:ext cx="1636866" cy="830997"/>
          </a:xfrm>
          <a:prstGeom prst="rect">
            <a:avLst/>
          </a:prstGeom>
          <a:noFill/>
        </p:spPr>
        <p:txBody>
          <a:bodyPr wrap="square" rtlCol="0">
            <a:spAutoFit/>
          </a:bodyPr>
          <a:lstStyle/>
          <a:p>
            <a:r>
              <a:rPr lang="en-US" sz="1200">
                <a:latin typeface="+mj-lt"/>
              </a:rPr>
              <a:t>She seemed paralyzed by the shackles of guilt, knowing that she caused the accident.</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We came to see the elephant performing its tricks.</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egregious</a:t>
            </a:r>
          </a:p>
        </p:txBody>
      </p:sp>
    </p:spTree>
    <p:extLst>
      <p:ext uri="{BB962C8B-B14F-4D97-AF65-F5344CB8AC3E}">
        <p14:creationId xmlns:p14="http://schemas.microsoft.com/office/powerpoint/2010/main" val="290966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We were hoping that the Northern Lights would flare up again after the </a:t>
            </a:r>
            <a:r>
              <a:rPr lang="en-US" sz="1200" b="1" dirty="0">
                <a:latin typeface="+mj-lt"/>
              </a:rPr>
              <a:t>cessation</a:t>
            </a:r>
            <a:r>
              <a:rPr lang="en-US" sz="1200" dirty="0">
                <a:latin typeface="+mj-lt"/>
              </a:rPr>
              <a:t> of the last display.  But the show was over for the night.  Everyone agreed that the display was simply spectacular, while it lasted.</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a:t>
            </a:r>
            <a:r>
              <a:rPr lang="en-US" sz="2000" b="1" dirty="0">
                <a:latin typeface="Century Gothic" charset="0"/>
                <a:ea typeface="Century Gothic" charset="0"/>
                <a:cs typeface="Century Gothic" charset="0"/>
              </a:rPr>
              <a:t>13</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cessation </a:t>
            </a:r>
            <a:r>
              <a:rPr lang="en-US" sz="1200" dirty="0">
                <a:latin typeface="+mj-lt"/>
              </a:rPr>
              <a:t>means:</a:t>
            </a:r>
          </a:p>
        </p:txBody>
      </p:sp>
      <p:cxnSp>
        <p:nvCxnSpPr>
          <p:cNvPr id="26" name="Straight Connector 25"/>
          <p:cNvCxnSpPr/>
          <p:nvPr/>
        </p:nvCxnSpPr>
        <p:spPr>
          <a:xfrm>
            <a:off x="2261937" y="4154053"/>
            <a:ext cx="501999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Ganesh was happy </a:t>
            </a:r>
            <a:r>
              <a:rPr lang="en-US" sz="1200" u="sng" dirty="0">
                <a:latin typeface="+mj-lt"/>
              </a:rPr>
              <a:t>to win</a:t>
            </a:r>
            <a:r>
              <a:rPr lang="en-US" sz="1200" dirty="0">
                <a:latin typeface="+mj-lt"/>
              </a:rPr>
              <a:t> the contest.</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dismantle          defend          insult          build</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986276" y="9242664"/>
            <a:ext cx="6252017" cy="276999"/>
          </a:xfrm>
          <a:prstGeom prst="rect">
            <a:avLst/>
          </a:prstGeom>
          <a:noFill/>
        </p:spPr>
        <p:txBody>
          <a:bodyPr wrap="square" rtlCol="0">
            <a:spAutoFit/>
          </a:bodyPr>
          <a:lstStyle/>
          <a:p>
            <a:pPr algn="ctr"/>
            <a:r>
              <a:rPr lang="en-US" sz="1200">
                <a:latin typeface="+mj-lt"/>
              </a:rPr>
              <a:t>a) ominous : fatal           b) organized : disarray           c) acumen : foolish           d) prudent : care</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Popular culture seems to                                     celebrities even if they behave poorly.</a:t>
            </a:r>
          </a:p>
        </p:txBody>
      </p:sp>
      <p:cxnSp>
        <p:nvCxnSpPr>
          <p:cNvPr id="77" name="Straight Connector 76"/>
          <p:cNvCxnSpPr/>
          <p:nvPr/>
        </p:nvCxnSpPr>
        <p:spPr>
          <a:xfrm>
            <a:off x="3265835" y="3156491"/>
            <a:ext cx="12167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extol 		</a:t>
            </a:r>
            <a:r>
              <a:rPr lang="en-US" sz="1400" dirty="0"/>
              <a:t>☐</a:t>
            </a:r>
            <a:r>
              <a:rPr lang="en-US" sz="1200" dirty="0">
                <a:latin typeface="+mj-lt"/>
              </a:rPr>
              <a:t> commend 		</a:t>
            </a:r>
            <a:r>
              <a:rPr lang="en-US" sz="1400" dirty="0"/>
              <a:t>☐</a:t>
            </a:r>
            <a:r>
              <a:rPr lang="en-US" sz="1200" dirty="0">
                <a:latin typeface="+mj-lt"/>
              </a:rPr>
              <a:t> glorify</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forge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A severe drought is forecasted by meteorologists.</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err="1">
                <a:latin typeface="+mj-lt"/>
              </a:rPr>
              <a:t>picnicing</a:t>
            </a:r>
            <a:r>
              <a:rPr lang="en-US" sz="1200" dirty="0">
                <a:latin typeface="+mj-lt"/>
              </a:rPr>
              <a:t>          neutral          gigantic</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endure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t>
            </a:r>
            <a:r>
              <a:rPr lang="en-US" sz="1200" b="1" dirty="0" err="1">
                <a:latin typeface="+mj-lt"/>
              </a:rPr>
              <a:t>en</a:t>
            </a:r>
            <a:r>
              <a:rPr lang="en-US" sz="1200" b="1" dirty="0">
                <a:latin typeface="+mj-lt"/>
              </a:rPr>
              <a:t>” </a:t>
            </a:r>
            <a:r>
              <a:rPr lang="en-US" sz="1200" dirty="0">
                <a:latin typeface="+mj-lt"/>
              </a:rPr>
              <a:t>– in, into</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dur</a:t>
            </a:r>
            <a:r>
              <a:rPr lang="en-US" sz="1200" b="1" dirty="0">
                <a:latin typeface="+mj-lt"/>
              </a:rPr>
              <a:t>” </a:t>
            </a:r>
            <a:r>
              <a:rPr lang="en-US" sz="1200" dirty="0">
                <a:latin typeface="+mj-lt"/>
              </a:rPr>
              <a:t>– hard</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25320" y="8901479"/>
            <a:ext cx="1481056"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impetuous : thought</a:t>
            </a:r>
            <a:endParaRPr lang="en-US" sz="1200" b="1" dirty="0">
              <a:latin typeface="+mj-lt"/>
            </a:endParaRPr>
          </a:p>
        </p:txBody>
      </p:sp>
    </p:spTree>
    <p:extLst>
      <p:ext uri="{BB962C8B-B14F-4D97-AF65-F5344CB8AC3E}">
        <p14:creationId xmlns:p14="http://schemas.microsoft.com/office/powerpoint/2010/main" val="72120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13</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My cat likes to nap in the windowsill.</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the students </a:t>
            </a:r>
            <a:r>
              <a:rPr lang="en-US" sz="1200" dirty="0" err="1">
                <a:latin typeface="+mj-lt"/>
              </a:rPr>
              <a:t>theirselves</a:t>
            </a:r>
            <a:r>
              <a:rPr lang="en-US" sz="1200" dirty="0">
                <a:latin typeface="+mj-lt"/>
              </a:rPr>
              <a:t> have began mowing </a:t>
            </a:r>
            <a:r>
              <a:rPr lang="en-US" sz="1200" dirty="0" err="1">
                <a:latin typeface="+mj-lt"/>
              </a:rPr>
              <a:t>ms</a:t>
            </a:r>
            <a:r>
              <a:rPr lang="en-US" sz="1200" dirty="0">
                <a:latin typeface="+mj-lt"/>
              </a:rPr>
              <a:t> </a:t>
            </a:r>
            <a:r>
              <a:rPr lang="en-US" sz="1200" dirty="0" err="1">
                <a:latin typeface="+mj-lt"/>
              </a:rPr>
              <a:t>baylors</a:t>
            </a:r>
            <a:r>
              <a:rPr lang="en-US" sz="1200" dirty="0">
                <a:latin typeface="+mj-lt"/>
              </a:rPr>
              <a:t> lawn at 79 </a:t>
            </a:r>
            <a:r>
              <a:rPr lang="en-US" sz="1200" dirty="0" err="1">
                <a:latin typeface="+mj-lt"/>
              </a:rPr>
              <a:t>hemingway</a:t>
            </a:r>
            <a:r>
              <a:rPr lang="en-US" sz="1200" dirty="0">
                <a:latin typeface="+mj-lt"/>
              </a:rPr>
              <a:t> </a:t>
            </a:r>
            <a:r>
              <a:rPr lang="en-US" sz="1200" dirty="0" err="1">
                <a:latin typeface="+mj-lt"/>
              </a:rPr>
              <a:t>ave</a:t>
            </a:r>
            <a:endParaRPr lang="en-US" sz="1200" dirty="0">
              <a:latin typeface="+mj-lt"/>
            </a:endParaRP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An </a:t>
            </a:r>
            <a:r>
              <a:rPr lang="en-US" sz="1200" b="1" dirty="0">
                <a:latin typeface="+mj-lt"/>
              </a:rPr>
              <a:t>exuberant</a:t>
            </a:r>
            <a:r>
              <a:rPr lang="en-US" sz="1200" dirty="0">
                <a:latin typeface="+mj-lt"/>
              </a:rPr>
              <a:t> person might…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mope around.</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squeal with laughter.</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not trust others easily.</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be excited and enthusiastic.</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The heavy humid air cloaked our hot sweaty cheeks.</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spunk          fortitude          judgment          cowardice</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mettle</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830997"/>
          </a:xfrm>
          <a:prstGeom prst="rect">
            <a:avLst/>
          </a:prstGeom>
          <a:noFill/>
        </p:spPr>
        <p:txBody>
          <a:bodyPr wrap="square" rtlCol="0">
            <a:spAutoFit/>
          </a:bodyPr>
          <a:lstStyle/>
          <a:p>
            <a:r>
              <a:rPr lang="en-US" sz="1200" dirty="0">
                <a:latin typeface="+mj-lt"/>
              </a:rPr>
              <a:t>Dark leafy greens are high in calcium. Dark leafy greens are high in iron. Dark leafy greens are high in phytochemicals.</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059025" y="6621211"/>
            <a:ext cx="6000853" cy="276999"/>
          </a:xfrm>
          <a:prstGeom prst="rect">
            <a:avLst/>
          </a:prstGeom>
          <a:noFill/>
        </p:spPr>
        <p:txBody>
          <a:bodyPr wrap="square" rtlCol="0">
            <a:spAutoFit/>
          </a:bodyPr>
          <a:lstStyle/>
          <a:p>
            <a:pPr algn="ctr"/>
            <a:r>
              <a:rPr lang="en-US" sz="1200">
                <a:latin typeface="+mj-lt"/>
              </a:rPr>
              <a:t>Read the chapter twice, and then you should complete the questions at the end of the chapter.</a:t>
            </a:r>
            <a:endParaRPr lang="en-US" sz="1200" dirty="0">
              <a:latin typeface="+mj-lt"/>
            </a:endParaRP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301107"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con•tin•gent</a:t>
            </a:r>
            <a:endParaRPr lang="en-US" sz="1200" b="1" dirty="0">
              <a:latin typeface="+mj-lt"/>
            </a:endParaRPr>
          </a:p>
          <a:p>
            <a:r>
              <a:rPr lang="en-US" sz="1200" dirty="0">
                <a:latin typeface="+mj-lt"/>
              </a:rPr>
              <a:t>1. adj. Conditional; depending on something else</a:t>
            </a:r>
          </a:p>
          <a:p>
            <a:r>
              <a:rPr lang="en-US" sz="1200" dirty="0">
                <a:latin typeface="+mj-lt"/>
              </a:rPr>
              <a:t>2. adj. Likely, but not certain to happen; possible</a:t>
            </a:r>
          </a:p>
          <a:p>
            <a:r>
              <a:rPr lang="en-US" sz="1200" dirty="0">
                <a:latin typeface="+mj-lt"/>
              </a:rPr>
              <a:t>3. n. A group that is part of a larger one</a:t>
            </a:r>
          </a:p>
        </p:txBody>
      </p:sp>
      <p:sp>
        <p:nvSpPr>
          <p:cNvPr id="91" name="TextBox 90"/>
          <p:cNvSpPr txBox="1"/>
          <p:nvPr/>
        </p:nvSpPr>
        <p:spPr>
          <a:xfrm>
            <a:off x="4778860" y="7828923"/>
            <a:ext cx="2454040" cy="461665"/>
          </a:xfrm>
          <a:prstGeom prst="rect">
            <a:avLst/>
          </a:prstGeom>
          <a:noFill/>
        </p:spPr>
        <p:txBody>
          <a:bodyPr wrap="square" rtlCol="0">
            <a:spAutoFit/>
          </a:bodyPr>
          <a:lstStyle/>
          <a:p>
            <a:r>
              <a:rPr lang="en-US" sz="1200">
                <a:latin typeface="+mj-lt"/>
              </a:rPr>
              <a:t>Our plan to go camping is contingent on whether or not it rains.</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I will go to the store to buy a new snowboarding jacket.</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insensitive</a:t>
            </a:r>
          </a:p>
        </p:txBody>
      </p:sp>
    </p:spTree>
    <p:extLst>
      <p:ext uri="{BB962C8B-B14F-4D97-AF65-F5344CB8AC3E}">
        <p14:creationId xmlns:p14="http://schemas.microsoft.com/office/powerpoint/2010/main" val="1845415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830997"/>
          </a:xfrm>
          <a:prstGeom prst="rect">
            <a:avLst/>
          </a:prstGeom>
          <a:noFill/>
        </p:spPr>
        <p:txBody>
          <a:bodyPr wrap="square" rtlCol="0">
            <a:spAutoFit/>
          </a:bodyPr>
          <a:lstStyle/>
          <a:p>
            <a:r>
              <a:rPr lang="en-US" sz="1200" dirty="0">
                <a:latin typeface="+mj-lt"/>
              </a:rPr>
              <a:t>The </a:t>
            </a:r>
            <a:r>
              <a:rPr lang="en-US" sz="1200" b="1" dirty="0">
                <a:latin typeface="+mj-lt"/>
              </a:rPr>
              <a:t>impending</a:t>
            </a:r>
            <a:r>
              <a:rPr lang="en-US" sz="1200" dirty="0">
                <a:latin typeface="+mj-lt"/>
              </a:rPr>
              <a:t> hurricane was first detected as a large circular cloud formation.  At that time, meteorologists were unable to gauge the potential danger of the storm. About ten days later the full effects of Hurricane Katrina began to be felt.  It ended up being one of the most destructive storms ever to hit the Gulf Coast.</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14</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6201" y="4047242"/>
            <a:ext cx="6161020" cy="276999"/>
          </a:xfrm>
          <a:prstGeom prst="rect">
            <a:avLst/>
          </a:prstGeom>
          <a:noFill/>
        </p:spPr>
        <p:txBody>
          <a:bodyPr wrap="square" rtlCol="0">
            <a:spAutoFit/>
          </a:bodyPr>
          <a:lstStyle/>
          <a:p>
            <a:r>
              <a:rPr lang="en-US" sz="1200" b="1" dirty="0">
                <a:latin typeface="+mj-lt"/>
              </a:rPr>
              <a:t>impending </a:t>
            </a:r>
            <a:r>
              <a:rPr lang="en-US" sz="1200" dirty="0">
                <a:latin typeface="+mj-lt"/>
              </a:rPr>
              <a:t>means:</a:t>
            </a:r>
          </a:p>
        </p:txBody>
      </p:sp>
      <p:cxnSp>
        <p:nvCxnSpPr>
          <p:cNvPr id="26" name="Straight Connector 25"/>
          <p:cNvCxnSpPr/>
          <p:nvPr/>
        </p:nvCxnSpPr>
        <p:spPr>
          <a:xfrm>
            <a:off x="2335264" y="4257271"/>
            <a:ext cx="493299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The doctor is </a:t>
            </a:r>
            <a:r>
              <a:rPr lang="en-US" sz="1200" u="sng" dirty="0">
                <a:latin typeface="+mj-lt"/>
              </a:rPr>
              <a:t>seeing</a:t>
            </a:r>
            <a:r>
              <a:rPr lang="en-US" sz="1200" dirty="0">
                <a:latin typeface="+mj-lt"/>
              </a:rPr>
              <a:t> a patient.</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after          prior          later          tested</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770021" y="9242664"/>
            <a:ext cx="6723934" cy="276999"/>
          </a:xfrm>
          <a:prstGeom prst="rect">
            <a:avLst/>
          </a:prstGeom>
          <a:noFill/>
        </p:spPr>
        <p:txBody>
          <a:bodyPr wrap="square" rtlCol="0">
            <a:spAutoFit/>
          </a:bodyPr>
          <a:lstStyle/>
          <a:p>
            <a:pPr algn="ctr"/>
            <a:r>
              <a:rPr lang="en-US" sz="1200" dirty="0">
                <a:latin typeface="+mj-lt"/>
              </a:rPr>
              <a:t>a) revelry : mourning         b) praise : accolade          c) criticism : approval         d) condemn : compliment</a:t>
            </a: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He didn’t                                     her; she would learn from the natural consequences of her actions .</a:t>
            </a:r>
          </a:p>
        </p:txBody>
      </p:sp>
      <p:cxnSp>
        <p:nvCxnSpPr>
          <p:cNvPr id="77" name="Straight Connector 76"/>
          <p:cNvCxnSpPr/>
          <p:nvPr/>
        </p:nvCxnSpPr>
        <p:spPr>
          <a:xfrm>
            <a:off x="1830391" y="3163365"/>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admonish 		</a:t>
            </a:r>
            <a:r>
              <a:rPr lang="en-US" sz="1400" dirty="0"/>
              <a:t>☐</a:t>
            </a:r>
            <a:r>
              <a:rPr lang="en-US" sz="1200" dirty="0">
                <a:latin typeface="+mj-lt"/>
              </a:rPr>
              <a:t> lecture 		</a:t>
            </a:r>
            <a:r>
              <a:rPr lang="en-US" sz="1400" dirty="0"/>
              <a:t>☐</a:t>
            </a:r>
            <a:r>
              <a:rPr lang="en-US" sz="1200" dirty="0">
                <a:latin typeface="+mj-lt"/>
              </a:rPr>
              <a:t> reprimand</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antecedent</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They took all necessary precautions to prevent dehydration.</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obsolete          </a:t>
            </a:r>
            <a:r>
              <a:rPr lang="en-US" sz="1200" dirty="0" err="1">
                <a:latin typeface="+mj-lt"/>
              </a:rPr>
              <a:t>acustics</a:t>
            </a:r>
            <a:r>
              <a:rPr lang="en-US" sz="1200" dirty="0">
                <a:latin typeface="+mj-lt"/>
              </a:rPr>
              <a:t>          feud</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digress</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“di” </a:t>
            </a:r>
            <a:r>
              <a:rPr lang="en-US" sz="1200" dirty="0">
                <a:latin typeface="+mj-lt"/>
              </a:rPr>
              <a:t>– apart, away, not</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gress</a:t>
            </a:r>
            <a:r>
              <a:rPr lang="en-US" sz="1200" b="1" dirty="0">
                <a:latin typeface="+mj-lt"/>
              </a:rPr>
              <a:t>” </a:t>
            </a:r>
            <a:r>
              <a:rPr lang="en-US" sz="1200" dirty="0">
                <a:latin typeface="+mj-lt"/>
              </a:rPr>
              <a:t>– to step</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501280"/>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virtue : integrity</a:t>
            </a:r>
          </a:p>
        </p:txBody>
      </p:sp>
    </p:spTree>
    <p:extLst>
      <p:ext uri="{BB962C8B-B14F-4D97-AF65-F5344CB8AC3E}">
        <p14:creationId xmlns:p14="http://schemas.microsoft.com/office/powerpoint/2010/main" val="38914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14</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The committee recommended that the motion be passed immediately.</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err="1">
                <a:latin typeface="+mj-lt"/>
              </a:rPr>
              <a:t>marbella</a:t>
            </a:r>
            <a:r>
              <a:rPr lang="en-US" sz="1200" dirty="0">
                <a:latin typeface="+mj-lt"/>
              </a:rPr>
              <a:t> have you threw them old newspapers away yet inquired uncle stern</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might be </a:t>
            </a:r>
            <a:r>
              <a:rPr lang="en-US" sz="1200" b="1" dirty="0">
                <a:latin typeface="+mj-lt"/>
              </a:rPr>
              <a:t>dismal</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 large rain storm</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 colorful butterfly</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 condemned house</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 vacation to Europe</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He had a jolting realization he had completely forgot his best friend’s birthday.</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obscene          devout          decent          ignorant</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profane</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646331"/>
          </a:xfrm>
          <a:prstGeom prst="rect">
            <a:avLst/>
          </a:prstGeom>
          <a:noFill/>
        </p:spPr>
        <p:txBody>
          <a:bodyPr wrap="square" rtlCol="0">
            <a:spAutoFit/>
          </a:bodyPr>
          <a:lstStyle/>
          <a:p>
            <a:r>
              <a:rPr lang="en-US" sz="1200" dirty="0">
                <a:latin typeface="+mj-lt"/>
              </a:rPr>
              <a:t>Some tourists were playing at the beach. Some tourists were visiting the museum.</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Many of the customers remarked that the soup was cold, yet it was still ordered frequently.</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del•uge</a:t>
            </a:r>
            <a:endParaRPr lang="en-US" sz="1200" b="1" dirty="0">
              <a:latin typeface="+mj-lt"/>
            </a:endParaRPr>
          </a:p>
          <a:p>
            <a:r>
              <a:rPr lang="en-US" sz="1200" dirty="0">
                <a:latin typeface="+mj-lt"/>
              </a:rPr>
              <a:t>1. n. A downpour of rain; a flood</a:t>
            </a:r>
          </a:p>
          <a:p>
            <a:r>
              <a:rPr lang="en-US" sz="1200" dirty="0">
                <a:latin typeface="+mj-lt"/>
              </a:rPr>
              <a:t>2. n. A flood of anything</a:t>
            </a:r>
          </a:p>
          <a:p>
            <a:r>
              <a:rPr lang="en-US" sz="1200" dirty="0">
                <a:latin typeface="+mj-lt"/>
              </a:rPr>
              <a:t>3. v. To flood or overwhelm</a:t>
            </a:r>
          </a:p>
        </p:txBody>
      </p:sp>
      <p:sp>
        <p:nvSpPr>
          <p:cNvPr id="91" name="TextBox 90"/>
          <p:cNvSpPr txBox="1"/>
          <p:nvPr/>
        </p:nvSpPr>
        <p:spPr>
          <a:xfrm>
            <a:off x="4691488" y="7828923"/>
            <a:ext cx="2541412" cy="461665"/>
          </a:xfrm>
          <a:prstGeom prst="rect">
            <a:avLst/>
          </a:prstGeom>
          <a:noFill/>
        </p:spPr>
        <p:txBody>
          <a:bodyPr wrap="square" rtlCol="0">
            <a:spAutoFit/>
          </a:bodyPr>
          <a:lstStyle/>
          <a:p>
            <a:r>
              <a:rPr lang="en-US" sz="1200">
                <a:latin typeface="+mj-lt"/>
              </a:rPr>
              <a:t>The angry protestors planned to deluge the mayor’s office with letters.</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The governor wants a nuclear program to use for producing energy.</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procession</a:t>
            </a:r>
          </a:p>
        </p:txBody>
      </p:sp>
    </p:spTree>
    <p:extLst>
      <p:ext uri="{BB962C8B-B14F-4D97-AF65-F5344CB8AC3E}">
        <p14:creationId xmlns:p14="http://schemas.microsoft.com/office/powerpoint/2010/main" val="3124419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05167" y="3314800"/>
            <a:ext cx="6161020" cy="646331"/>
          </a:xfrm>
          <a:prstGeom prst="rect">
            <a:avLst/>
          </a:prstGeom>
          <a:noFill/>
        </p:spPr>
        <p:txBody>
          <a:bodyPr wrap="square" rtlCol="0">
            <a:spAutoFit/>
          </a:bodyPr>
          <a:lstStyle/>
          <a:p>
            <a:r>
              <a:rPr lang="en-US" sz="1200" dirty="0">
                <a:latin typeface="+mj-lt"/>
              </a:rPr>
              <a:t>These homes were not occupied or even cared for.  They were the usual </a:t>
            </a:r>
            <a:r>
              <a:rPr lang="en-US" sz="1200" b="1" dirty="0">
                <a:latin typeface="+mj-lt"/>
              </a:rPr>
              <a:t>derelict</a:t>
            </a:r>
            <a:r>
              <a:rPr lang="en-US" sz="1200" dirty="0">
                <a:latin typeface="+mj-lt"/>
              </a:rPr>
              <a:t> houses you would expect to find at the edges of small towns.  With boarded up windows and chipping paint, it was hard to imagine that these structures were ever considered someone’s home.</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15</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derelict </a:t>
            </a:r>
            <a:r>
              <a:rPr lang="en-US" sz="1200" dirty="0">
                <a:latin typeface="+mj-lt"/>
              </a:rPr>
              <a:t>means:</a:t>
            </a:r>
          </a:p>
        </p:txBody>
      </p:sp>
      <p:cxnSp>
        <p:nvCxnSpPr>
          <p:cNvPr id="26" name="Straight Connector 25"/>
          <p:cNvCxnSpPr/>
          <p:nvPr/>
        </p:nvCxnSpPr>
        <p:spPr>
          <a:xfrm>
            <a:off x="2145386" y="4152912"/>
            <a:ext cx="5136542" cy="11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err="1">
                <a:latin typeface="+mj-lt"/>
              </a:rPr>
              <a:t>Saleem</a:t>
            </a:r>
            <a:r>
              <a:rPr lang="en-US" sz="1200" dirty="0">
                <a:latin typeface="+mj-lt"/>
              </a:rPr>
              <a:t> took an hour </a:t>
            </a:r>
            <a:r>
              <a:rPr lang="en-US" sz="1200" u="sng" dirty="0">
                <a:latin typeface="+mj-lt"/>
              </a:rPr>
              <a:t>to prepare</a:t>
            </a:r>
            <a:r>
              <a:rPr lang="en-US" sz="1200" dirty="0">
                <a:latin typeface="+mj-lt"/>
              </a:rPr>
              <a:t> the meal for us.</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imperfect          coarse          foolproof          common</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833141" y="9242664"/>
            <a:ext cx="6510462" cy="276999"/>
          </a:xfrm>
          <a:prstGeom prst="rect">
            <a:avLst/>
          </a:prstGeom>
          <a:noFill/>
        </p:spPr>
        <p:txBody>
          <a:bodyPr wrap="square" rtlCol="0">
            <a:spAutoFit/>
          </a:bodyPr>
          <a:lstStyle/>
          <a:p>
            <a:pPr algn="ctr"/>
            <a:r>
              <a:rPr lang="en-US" sz="1200">
                <a:latin typeface="+mj-lt"/>
              </a:rPr>
              <a:t>a) illness : curable          b) punishment : evil          c) breeze : refreshing          d) epidemic : extensive</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908" y="2959108"/>
            <a:ext cx="6288326" cy="276999"/>
          </a:xfrm>
          <a:prstGeom prst="rect">
            <a:avLst/>
          </a:prstGeom>
          <a:noFill/>
        </p:spPr>
        <p:txBody>
          <a:bodyPr wrap="square" rtlCol="0">
            <a:spAutoFit/>
          </a:bodyPr>
          <a:lstStyle/>
          <a:p>
            <a:pPr algn="ctr"/>
            <a:r>
              <a:rPr lang="en-US" sz="1200" dirty="0">
                <a:latin typeface="+mj-lt"/>
              </a:rPr>
              <a:t>We were advised not to bring                                      items on our backpacking trip.</a:t>
            </a:r>
          </a:p>
        </p:txBody>
      </p:sp>
      <p:cxnSp>
        <p:nvCxnSpPr>
          <p:cNvPr id="77" name="Straight Connector 76"/>
          <p:cNvCxnSpPr/>
          <p:nvPr/>
        </p:nvCxnSpPr>
        <p:spPr>
          <a:xfrm>
            <a:off x="3612210" y="318399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impractical 	</a:t>
            </a:r>
            <a:r>
              <a:rPr lang="en-US" sz="1400" dirty="0"/>
              <a:t>☐</a:t>
            </a:r>
            <a:r>
              <a:rPr lang="en-US" sz="1200" dirty="0">
                <a:latin typeface="+mj-lt"/>
              </a:rPr>
              <a:t> frivolous 		</a:t>
            </a:r>
            <a:r>
              <a:rPr lang="en-US" sz="1400" dirty="0"/>
              <a:t>☐</a:t>
            </a:r>
            <a:r>
              <a:rPr lang="en-US" sz="1200" dirty="0">
                <a:latin typeface="+mj-lt"/>
              </a:rPr>
              <a:t> senseless</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infallible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I promise that the project will be finished by Wednesday.</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mesmerize          besiege          </a:t>
            </a:r>
            <a:r>
              <a:rPr lang="en-US" sz="1200" dirty="0" err="1">
                <a:latin typeface="+mj-lt"/>
              </a:rPr>
              <a:t>leutenant</a:t>
            </a:r>
            <a:endParaRPr lang="en-US" sz="1200" dirty="0">
              <a:latin typeface="+mj-lt"/>
            </a:endParaRP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remote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“re” </a:t>
            </a:r>
            <a:r>
              <a:rPr lang="en-US" sz="1200" dirty="0">
                <a:latin typeface="+mj-lt"/>
              </a:rPr>
              <a:t>– back, again</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“mot” </a:t>
            </a:r>
            <a:r>
              <a:rPr lang="en-US" sz="1200" dirty="0">
                <a:latin typeface="+mj-lt"/>
              </a:rPr>
              <a:t>– to move</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folktale : traditional</a:t>
            </a:r>
          </a:p>
        </p:txBody>
      </p:sp>
    </p:spTree>
    <p:extLst>
      <p:ext uri="{BB962C8B-B14F-4D97-AF65-F5344CB8AC3E}">
        <p14:creationId xmlns:p14="http://schemas.microsoft.com/office/powerpoint/2010/main" val="113155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89711"/>
            <a:ext cx="6161020" cy="646331"/>
          </a:xfrm>
          <a:prstGeom prst="rect">
            <a:avLst/>
          </a:prstGeom>
          <a:noFill/>
        </p:spPr>
        <p:txBody>
          <a:bodyPr wrap="square" rtlCol="0">
            <a:spAutoFit/>
          </a:bodyPr>
          <a:lstStyle/>
          <a:p>
            <a:r>
              <a:rPr lang="en-US" sz="1200" dirty="0">
                <a:latin typeface="+mj-lt"/>
              </a:rPr>
              <a:t>Peering through the swinging doors that led to the restaurant’s kitchen, Aaron could see the shining copper cooking pots and gleaming utensils.  The floors were spotless, with not a crumb of food in sight.  He was pleased to see that the kitchen was </a:t>
            </a:r>
            <a:r>
              <a:rPr lang="en-US" sz="1200" b="1" dirty="0">
                <a:latin typeface="+mj-lt"/>
              </a:rPr>
              <a:t>immaculate</a:t>
            </a:r>
            <a:r>
              <a:rPr lang="en-US" sz="1200" dirty="0">
                <a:latin typeface="+mj-lt"/>
              </a:rPr>
              <a:t>. </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immaculate </a:t>
            </a:r>
            <a:r>
              <a:rPr lang="en-US" sz="1200" dirty="0">
                <a:latin typeface="+mj-lt"/>
              </a:rPr>
              <a:t>means:</a:t>
            </a:r>
          </a:p>
        </p:txBody>
      </p:sp>
      <p:cxnSp>
        <p:nvCxnSpPr>
          <p:cNvPr id="26" name="Straight Connector 25"/>
          <p:cNvCxnSpPr/>
          <p:nvPr/>
        </p:nvCxnSpPr>
        <p:spPr>
          <a:xfrm>
            <a:off x="2431766" y="4154053"/>
            <a:ext cx="485016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She refused </a:t>
            </a:r>
            <a:r>
              <a:rPr lang="en-US" sz="1200" u="sng" dirty="0">
                <a:latin typeface="+mj-lt"/>
              </a:rPr>
              <a:t>to pay</a:t>
            </a:r>
            <a:r>
              <a:rPr lang="en-US" sz="1200" dirty="0">
                <a:latin typeface="+mj-lt"/>
              </a:rPr>
              <a:t> the bill.</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friendly          irate          simple          delayed</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038153" y="9242664"/>
            <a:ext cx="6243775" cy="276999"/>
          </a:xfrm>
          <a:prstGeom prst="rect">
            <a:avLst/>
          </a:prstGeom>
          <a:noFill/>
        </p:spPr>
        <p:txBody>
          <a:bodyPr wrap="square" rtlCol="0">
            <a:spAutoFit/>
          </a:bodyPr>
          <a:lstStyle/>
          <a:p>
            <a:pPr algn="ctr"/>
            <a:r>
              <a:rPr lang="en-US" sz="1200">
                <a:latin typeface="+mj-lt"/>
              </a:rPr>
              <a:t>a) dangerous : risk          b) sensible : judgment          c) cruel : compassion          d) graceful : love</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Now that phones are so advanced, point-and-shoot cameras are becoming                                     .</a:t>
            </a:r>
          </a:p>
        </p:txBody>
      </p:sp>
      <p:cxnSp>
        <p:nvCxnSpPr>
          <p:cNvPr id="77" name="Straight Connector 76"/>
          <p:cNvCxnSpPr/>
          <p:nvPr/>
        </p:nvCxnSpPr>
        <p:spPr>
          <a:xfrm>
            <a:off x="5864356" y="3180374"/>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obsolete		</a:t>
            </a:r>
            <a:r>
              <a:rPr lang="en-US" sz="1400" dirty="0"/>
              <a:t>☐</a:t>
            </a:r>
            <a:r>
              <a:rPr lang="en-US" sz="1200" dirty="0">
                <a:latin typeface="+mj-lt"/>
              </a:rPr>
              <a:t> useless		</a:t>
            </a:r>
            <a:r>
              <a:rPr lang="en-US" sz="1400" dirty="0"/>
              <a:t>☐</a:t>
            </a:r>
            <a:r>
              <a:rPr lang="en-US" sz="1200" dirty="0">
                <a:latin typeface="+mj-lt"/>
              </a:rPr>
              <a:t> vintage</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affable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car was washed by Eddy.</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critique          </a:t>
            </a:r>
            <a:r>
              <a:rPr lang="en-US" sz="1200" dirty="0" err="1">
                <a:latin typeface="+mj-lt"/>
              </a:rPr>
              <a:t>discrepency</a:t>
            </a:r>
            <a:r>
              <a:rPr lang="en-US" sz="1200" dirty="0">
                <a:latin typeface="+mj-lt"/>
              </a:rPr>
              <a:t>          easier </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cognition</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t>
            </a:r>
            <a:r>
              <a:rPr lang="en-US" sz="1200" b="1" dirty="0" err="1">
                <a:latin typeface="+mj-lt"/>
              </a:rPr>
              <a:t>cogn</a:t>
            </a:r>
            <a:r>
              <a:rPr lang="en-US" sz="1200" b="1" dirty="0">
                <a:latin typeface="+mj-lt"/>
              </a:rPr>
              <a:t>” </a:t>
            </a:r>
            <a:r>
              <a:rPr lang="en-US" sz="1200" dirty="0">
                <a:latin typeface="+mj-lt"/>
              </a:rPr>
              <a:t>– to know </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i-tion</a:t>
            </a:r>
            <a:r>
              <a:rPr lang="en-US" sz="1200" b="1" dirty="0">
                <a:latin typeface="+mj-lt"/>
              </a:rPr>
              <a:t>” </a:t>
            </a:r>
            <a:r>
              <a:rPr lang="en-US" sz="1200" dirty="0">
                <a:latin typeface="+mj-lt"/>
              </a:rPr>
              <a:t>– state, quality, act</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selfish : generosity</a:t>
            </a:r>
          </a:p>
        </p:txBody>
      </p:sp>
    </p:spTree>
    <p:extLst>
      <p:ext uri="{BB962C8B-B14F-4D97-AF65-F5344CB8AC3E}">
        <p14:creationId xmlns:p14="http://schemas.microsoft.com/office/powerpoint/2010/main" val="9556782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15</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Find the missing jewelry from the safe.</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766923" y="2155039"/>
            <a:ext cx="3871232" cy="461665"/>
          </a:xfrm>
          <a:prstGeom prst="rect">
            <a:avLst/>
          </a:prstGeom>
          <a:noFill/>
        </p:spPr>
        <p:txBody>
          <a:bodyPr wrap="square" rtlCol="0">
            <a:spAutoFit/>
          </a:bodyPr>
          <a:lstStyle/>
          <a:p>
            <a:r>
              <a:rPr lang="en-US" sz="1200" dirty="0">
                <a:latin typeface="+mj-lt"/>
              </a:rPr>
              <a:t>he had taught his friend in </a:t>
            </a:r>
            <a:r>
              <a:rPr lang="en-US" sz="1200" dirty="0" err="1">
                <a:latin typeface="+mj-lt"/>
              </a:rPr>
              <a:t>maui</a:t>
            </a:r>
            <a:r>
              <a:rPr lang="en-US" sz="1200" dirty="0">
                <a:latin typeface="+mj-lt"/>
              </a:rPr>
              <a:t> twenty one different songs on the guitar but he </a:t>
            </a:r>
            <a:r>
              <a:rPr lang="en-US" sz="1200" dirty="0" err="1">
                <a:latin typeface="+mj-lt"/>
              </a:rPr>
              <a:t>dont</a:t>
            </a:r>
            <a:r>
              <a:rPr lang="en-US" sz="1200" dirty="0">
                <a:latin typeface="+mj-lt"/>
              </a:rPr>
              <a:t> remember </a:t>
            </a:r>
            <a:r>
              <a:rPr lang="en-US" sz="1200" dirty="0" err="1">
                <a:latin typeface="+mj-lt"/>
              </a:rPr>
              <a:t>alot</a:t>
            </a:r>
            <a:r>
              <a:rPr lang="en-US" sz="1200" dirty="0">
                <a:latin typeface="+mj-lt"/>
              </a:rPr>
              <a:t> of them</a:t>
            </a:r>
          </a:p>
        </p:txBody>
      </p:sp>
      <p:cxnSp>
        <p:nvCxnSpPr>
          <p:cNvPr id="22" name="Straight Connector 21"/>
          <p:cNvCxnSpPr/>
          <p:nvPr/>
        </p:nvCxnSpPr>
        <p:spPr>
          <a:xfrm flipV="1">
            <a:off x="1119235" y="2761332"/>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301706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might </a:t>
            </a:r>
            <a:r>
              <a:rPr lang="en-US" sz="1200" b="1" dirty="0">
                <a:latin typeface="+mj-lt"/>
              </a:rPr>
              <a:t>oblige</a:t>
            </a:r>
            <a:r>
              <a:rPr lang="en-US" sz="1200" dirty="0">
                <a:latin typeface="+mj-lt"/>
              </a:rPr>
              <a:t> a person?</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signing a contract</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making a promise</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lending money</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borrowing money</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“But, that’s not” Julia began, and then faltered.</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extract          inject          transport          discover</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infuse</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104557" y="5670504"/>
            <a:ext cx="2451818" cy="461665"/>
          </a:xfrm>
          <a:prstGeom prst="rect">
            <a:avLst/>
          </a:prstGeom>
          <a:noFill/>
        </p:spPr>
        <p:txBody>
          <a:bodyPr wrap="square" rtlCol="0">
            <a:spAutoFit/>
          </a:bodyPr>
          <a:lstStyle/>
          <a:p>
            <a:r>
              <a:rPr lang="en-US" sz="1200" dirty="0">
                <a:latin typeface="+mj-lt"/>
              </a:rPr>
              <a:t>Dylan’s mother is a teacher. Dylan’s father works for an accounting firm.</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I would like a cheeseburger and can you order me some fries?</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fledg•ling</a:t>
            </a:r>
            <a:endParaRPr lang="en-US" sz="1200" b="1" dirty="0">
              <a:latin typeface="+mj-lt"/>
            </a:endParaRPr>
          </a:p>
          <a:p>
            <a:r>
              <a:rPr lang="en-US" sz="1200" dirty="0">
                <a:latin typeface="+mj-lt"/>
              </a:rPr>
              <a:t>1. n. A young bird just learning to fly</a:t>
            </a:r>
          </a:p>
          <a:p>
            <a:r>
              <a:rPr lang="en-US" sz="1200" dirty="0">
                <a:latin typeface="+mj-lt"/>
              </a:rPr>
              <a:t>2. n. A young and inexperienced person</a:t>
            </a:r>
          </a:p>
          <a:p>
            <a:r>
              <a:rPr lang="en-US" sz="1200" dirty="0">
                <a:latin typeface="+mj-lt"/>
              </a:rPr>
              <a:t>3. adj. New and untested</a:t>
            </a:r>
          </a:p>
        </p:txBody>
      </p:sp>
      <p:sp>
        <p:nvSpPr>
          <p:cNvPr id="91" name="TextBox 90"/>
          <p:cNvSpPr txBox="1"/>
          <p:nvPr/>
        </p:nvSpPr>
        <p:spPr>
          <a:xfrm>
            <a:off x="4496374" y="7828923"/>
            <a:ext cx="2736526" cy="461665"/>
          </a:xfrm>
          <a:prstGeom prst="rect">
            <a:avLst/>
          </a:prstGeom>
          <a:noFill/>
        </p:spPr>
        <p:txBody>
          <a:bodyPr wrap="square" rtlCol="0">
            <a:spAutoFit/>
          </a:bodyPr>
          <a:lstStyle/>
          <a:p>
            <a:r>
              <a:rPr lang="en-US" sz="1200">
                <a:latin typeface="+mj-lt"/>
              </a:rPr>
              <a:t>The fledgling business struggled to compete with the established companies.</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The sobbing boy began to fight the bully.</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resonance</a:t>
            </a:r>
          </a:p>
        </p:txBody>
      </p:sp>
    </p:spTree>
    <p:extLst>
      <p:ext uri="{BB962C8B-B14F-4D97-AF65-F5344CB8AC3E}">
        <p14:creationId xmlns:p14="http://schemas.microsoft.com/office/powerpoint/2010/main" val="1871676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It was smoke!  A stream of </a:t>
            </a:r>
            <a:r>
              <a:rPr lang="en-US" sz="1200" b="1" dirty="0">
                <a:latin typeface="+mj-lt"/>
              </a:rPr>
              <a:t>acrid</a:t>
            </a:r>
            <a:r>
              <a:rPr lang="en-US" sz="1200" dirty="0">
                <a:latin typeface="+mj-lt"/>
              </a:rPr>
              <a:t> smoke was coming from under my door, burning my eyes and nose.  As my parents had taught me to do, I opened the window, crawled to the lowest point of the roof, and dropped safely to the ground.</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16</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acrid </a:t>
            </a:r>
            <a:r>
              <a:rPr lang="en-US" sz="1200" dirty="0">
                <a:latin typeface="+mj-lt"/>
              </a:rPr>
              <a:t>means:</a:t>
            </a:r>
          </a:p>
        </p:txBody>
      </p:sp>
      <p:cxnSp>
        <p:nvCxnSpPr>
          <p:cNvPr id="26" name="Straight Connector 25"/>
          <p:cNvCxnSpPr/>
          <p:nvPr/>
        </p:nvCxnSpPr>
        <p:spPr>
          <a:xfrm>
            <a:off x="1986929" y="4154053"/>
            <a:ext cx="529499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The </a:t>
            </a:r>
            <a:r>
              <a:rPr lang="en-US" sz="1200" u="sng" dirty="0">
                <a:latin typeface="+mj-lt"/>
              </a:rPr>
              <a:t>burning</a:t>
            </a:r>
            <a:r>
              <a:rPr lang="en-US" sz="1200" dirty="0">
                <a:latin typeface="+mj-lt"/>
              </a:rPr>
              <a:t> campfire lit up the night’s sky.</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contempt          admiration          favor          envy</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038153" y="9242664"/>
            <a:ext cx="6105167" cy="276999"/>
          </a:xfrm>
          <a:prstGeom prst="rect">
            <a:avLst/>
          </a:prstGeom>
          <a:noFill/>
        </p:spPr>
        <p:txBody>
          <a:bodyPr wrap="square" rtlCol="0">
            <a:spAutoFit/>
          </a:bodyPr>
          <a:lstStyle/>
          <a:p>
            <a:pPr algn="ctr"/>
            <a:r>
              <a:rPr lang="en-US" sz="1200">
                <a:latin typeface="+mj-lt"/>
              </a:rPr>
              <a:t>a) article : magazine          b) parachute : aircraft          c) ocean : island          d) anchor : mast</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He is known to                                     his stories with interesting details that are not always accurate.</a:t>
            </a:r>
          </a:p>
        </p:txBody>
      </p:sp>
      <p:cxnSp>
        <p:nvCxnSpPr>
          <p:cNvPr id="77" name="Straight Connector 76"/>
          <p:cNvCxnSpPr/>
          <p:nvPr/>
        </p:nvCxnSpPr>
        <p:spPr>
          <a:xfrm>
            <a:off x="2171218" y="3163366"/>
            <a:ext cx="121519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exaggerate 		</a:t>
            </a:r>
            <a:r>
              <a:rPr lang="en-US" sz="1400" dirty="0"/>
              <a:t>☐</a:t>
            </a:r>
            <a:r>
              <a:rPr lang="en-US" sz="1200" dirty="0">
                <a:latin typeface="+mj-lt"/>
              </a:rPr>
              <a:t> embellish 		</a:t>
            </a:r>
            <a:r>
              <a:rPr lang="en-US" sz="1400" dirty="0"/>
              <a:t>☐</a:t>
            </a:r>
            <a:r>
              <a:rPr lang="en-US" sz="1200" dirty="0">
                <a:latin typeface="+mj-lt"/>
              </a:rPr>
              <a:t> distort</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disdain</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national anthem will be sung by many famous musicians.</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antique          noticeable          </a:t>
            </a:r>
            <a:r>
              <a:rPr lang="en-US" sz="1200" dirty="0" err="1">
                <a:latin typeface="+mj-lt"/>
              </a:rPr>
              <a:t>recconcile</a:t>
            </a:r>
            <a:endParaRPr lang="en-US" sz="1200" dirty="0">
              <a:latin typeface="+mj-lt"/>
            </a:endParaRP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nominal</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t>
            </a:r>
            <a:r>
              <a:rPr lang="en-US" sz="1200" b="1" dirty="0" err="1">
                <a:latin typeface="+mj-lt"/>
              </a:rPr>
              <a:t>nomin</a:t>
            </a:r>
            <a:r>
              <a:rPr lang="en-US" sz="1200" b="1" dirty="0">
                <a:latin typeface="+mj-lt"/>
              </a:rPr>
              <a:t>” </a:t>
            </a:r>
            <a:r>
              <a:rPr lang="en-US" sz="1200" dirty="0">
                <a:latin typeface="+mj-lt"/>
              </a:rPr>
              <a:t>– name</a:t>
            </a:r>
          </a:p>
        </p:txBody>
      </p:sp>
      <p:sp>
        <p:nvSpPr>
          <p:cNvPr id="91" name="TextBox 90"/>
          <p:cNvSpPr txBox="1"/>
          <p:nvPr/>
        </p:nvSpPr>
        <p:spPr>
          <a:xfrm>
            <a:off x="4487444" y="7100086"/>
            <a:ext cx="2831615" cy="276999"/>
          </a:xfrm>
          <a:prstGeom prst="rect">
            <a:avLst/>
          </a:prstGeom>
          <a:noFill/>
        </p:spPr>
        <p:txBody>
          <a:bodyPr wrap="square" rtlCol="0">
            <a:spAutoFit/>
          </a:bodyPr>
          <a:lstStyle/>
          <a:p>
            <a:r>
              <a:rPr lang="en-US" sz="1200" b="1" dirty="0">
                <a:latin typeface="+mj-lt"/>
              </a:rPr>
              <a:t>“al” </a:t>
            </a:r>
            <a:r>
              <a:rPr lang="en-US" sz="1200" dirty="0">
                <a:latin typeface="+mj-lt"/>
              </a:rPr>
              <a:t>– of, related to, an action or progress</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delta : river</a:t>
            </a:r>
          </a:p>
        </p:txBody>
      </p:sp>
    </p:spTree>
    <p:extLst>
      <p:ext uri="{BB962C8B-B14F-4D97-AF65-F5344CB8AC3E}">
        <p14:creationId xmlns:p14="http://schemas.microsoft.com/office/powerpoint/2010/main" val="21185728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16</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Last year, I didn’t miss a single day of school.</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914399" y="2188703"/>
            <a:ext cx="6428301" cy="276999"/>
          </a:xfrm>
          <a:prstGeom prst="rect">
            <a:avLst/>
          </a:prstGeom>
          <a:noFill/>
        </p:spPr>
        <p:txBody>
          <a:bodyPr wrap="square" rtlCol="0">
            <a:spAutoFit/>
          </a:bodyPr>
          <a:lstStyle/>
          <a:p>
            <a:pPr algn="ctr"/>
            <a:r>
              <a:rPr lang="en-US" sz="1200" dirty="0" err="1">
                <a:latin typeface="+mj-lt"/>
              </a:rPr>
              <a:t>i</a:t>
            </a:r>
            <a:r>
              <a:rPr lang="en-US" sz="1200" dirty="0">
                <a:latin typeface="+mj-lt"/>
              </a:rPr>
              <a:t> had drove fifth avenue many times looking for that there restaurant called international plates</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A </a:t>
            </a:r>
            <a:r>
              <a:rPr lang="en-US" sz="1200" b="1" dirty="0">
                <a:latin typeface="+mj-lt"/>
              </a:rPr>
              <a:t>lethargic</a:t>
            </a:r>
            <a:r>
              <a:rPr lang="en-US" sz="1200" dirty="0">
                <a:latin typeface="+mj-lt"/>
              </a:rPr>
              <a:t> person would probably not…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take naps during the day.</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run a marathon.</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enjoy climbing a mountain.</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be very creative.</a:t>
            </a:r>
          </a:p>
        </p:txBody>
      </p:sp>
      <p:sp>
        <p:nvSpPr>
          <p:cNvPr id="79" name="TextBox 78"/>
          <p:cNvSpPr txBox="1"/>
          <p:nvPr/>
        </p:nvSpPr>
        <p:spPr>
          <a:xfrm>
            <a:off x="914399" y="4197388"/>
            <a:ext cx="6318499" cy="276999"/>
          </a:xfrm>
          <a:prstGeom prst="rect">
            <a:avLst/>
          </a:prstGeom>
          <a:noFill/>
        </p:spPr>
        <p:txBody>
          <a:bodyPr wrap="square" rtlCol="0">
            <a:spAutoFit/>
          </a:bodyPr>
          <a:lstStyle/>
          <a:p>
            <a:pPr algn="ctr"/>
            <a:r>
              <a:rPr lang="en-US" sz="1200">
                <a:latin typeface="+mj-lt"/>
              </a:rPr>
              <a:t>She finally responded after 5 minutes of complete silence that she didn’t understand the question.</a:t>
            </a:r>
            <a:endParaRPr lang="en-US" sz="1200" dirty="0">
              <a:latin typeface="+mj-lt"/>
            </a:endParaRP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restrict          aid          simplify          export</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fetter</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646331"/>
          </a:xfrm>
          <a:prstGeom prst="rect">
            <a:avLst/>
          </a:prstGeom>
          <a:noFill/>
        </p:spPr>
        <p:txBody>
          <a:bodyPr wrap="square" rtlCol="0">
            <a:spAutoFit/>
          </a:bodyPr>
          <a:lstStyle/>
          <a:p>
            <a:r>
              <a:rPr lang="en-US" sz="1200" dirty="0">
                <a:latin typeface="+mj-lt"/>
              </a:rPr>
              <a:t>Giraffes can survive without drinking water. They consume water from the leaves they eat.</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I tried to act cool when I tripped, but I was still laughed at by my friends.</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4059913"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grap•ple</a:t>
            </a:r>
            <a:endParaRPr lang="en-US" sz="1200" b="1" dirty="0">
              <a:latin typeface="+mj-lt"/>
            </a:endParaRPr>
          </a:p>
          <a:p>
            <a:r>
              <a:rPr lang="en-US" sz="1200" dirty="0">
                <a:latin typeface="+mj-lt"/>
              </a:rPr>
              <a:t>1. v. To struggle with in close combat; to wrestle</a:t>
            </a:r>
          </a:p>
          <a:p>
            <a:r>
              <a:rPr lang="en-US" sz="1200" dirty="0">
                <a:latin typeface="+mj-lt"/>
              </a:rPr>
              <a:t>2. v. To come to grips with</a:t>
            </a:r>
          </a:p>
          <a:p>
            <a:r>
              <a:rPr lang="en-US" sz="1200" dirty="0">
                <a:latin typeface="+mj-lt"/>
              </a:rPr>
              <a:t>3. n. An iron shaft with a claw for grasping and holding things</a:t>
            </a:r>
          </a:p>
        </p:txBody>
      </p:sp>
      <p:sp>
        <p:nvSpPr>
          <p:cNvPr id="91" name="TextBox 90"/>
          <p:cNvSpPr txBox="1"/>
          <p:nvPr/>
        </p:nvSpPr>
        <p:spPr>
          <a:xfrm>
            <a:off x="5355771" y="7828923"/>
            <a:ext cx="1877128" cy="461665"/>
          </a:xfrm>
          <a:prstGeom prst="rect">
            <a:avLst/>
          </a:prstGeom>
          <a:noFill/>
        </p:spPr>
        <p:txBody>
          <a:bodyPr wrap="square" rtlCol="0">
            <a:spAutoFit/>
          </a:bodyPr>
          <a:lstStyle/>
          <a:p>
            <a:r>
              <a:rPr lang="en-US" sz="1200" dirty="0">
                <a:latin typeface="+mj-lt"/>
              </a:rPr>
              <a:t>The students grappled with the new uniform policy.</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She won the game by scoring in the last quarter.</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despicable</a:t>
            </a:r>
          </a:p>
        </p:txBody>
      </p:sp>
    </p:spTree>
    <p:extLst>
      <p:ext uri="{BB962C8B-B14F-4D97-AF65-F5344CB8AC3E}">
        <p14:creationId xmlns:p14="http://schemas.microsoft.com/office/powerpoint/2010/main" val="56061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She didn’t have a formal science education, but Julia was equipped for her work because of her </a:t>
            </a:r>
            <a:r>
              <a:rPr lang="en-US" sz="1200" b="1" dirty="0">
                <a:latin typeface="+mj-lt"/>
              </a:rPr>
              <a:t>inherent</a:t>
            </a:r>
            <a:r>
              <a:rPr lang="en-US" sz="1200" dirty="0">
                <a:latin typeface="+mj-lt"/>
              </a:rPr>
              <a:t> understanding of nature.  It was as if she was born with the insight into what makes plants and animals thrive in the wild.</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17</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inherent </a:t>
            </a:r>
            <a:r>
              <a:rPr lang="en-US" sz="1200" dirty="0">
                <a:latin typeface="+mj-lt"/>
              </a:rPr>
              <a:t>means:</a:t>
            </a:r>
          </a:p>
        </p:txBody>
      </p:sp>
      <p:cxnSp>
        <p:nvCxnSpPr>
          <p:cNvPr id="26" name="Straight Connector 25"/>
          <p:cNvCxnSpPr/>
          <p:nvPr/>
        </p:nvCxnSpPr>
        <p:spPr>
          <a:xfrm>
            <a:off x="2220686" y="4154053"/>
            <a:ext cx="506124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Let’s go </a:t>
            </a:r>
            <a:r>
              <a:rPr lang="en-US" sz="1200" u="sng" dirty="0">
                <a:latin typeface="+mj-lt"/>
              </a:rPr>
              <a:t>running</a:t>
            </a:r>
            <a:r>
              <a:rPr lang="en-US" sz="1200" dirty="0">
                <a:latin typeface="+mj-lt"/>
              </a:rPr>
              <a:t>!</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ignore          examine          distress          mend</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935027" y="9242664"/>
            <a:ext cx="6408576" cy="276999"/>
          </a:xfrm>
          <a:prstGeom prst="rect">
            <a:avLst/>
          </a:prstGeom>
          <a:noFill/>
        </p:spPr>
        <p:txBody>
          <a:bodyPr wrap="square" rtlCol="0">
            <a:spAutoFit/>
          </a:bodyPr>
          <a:lstStyle/>
          <a:p>
            <a:pPr algn="ctr"/>
            <a:r>
              <a:rPr lang="en-US" sz="1200">
                <a:latin typeface="+mj-lt"/>
              </a:rPr>
              <a:t>a) religion : Buddhism         b) dollar : currency         c) faith : understanding         d) ocean : iceberg</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My                                     mother faced many challenges when she emigrated from Mexico.</a:t>
            </a:r>
          </a:p>
        </p:txBody>
      </p:sp>
      <p:cxnSp>
        <p:nvCxnSpPr>
          <p:cNvPr id="77" name="Straight Connector 76"/>
          <p:cNvCxnSpPr/>
          <p:nvPr/>
        </p:nvCxnSpPr>
        <p:spPr>
          <a:xfrm>
            <a:off x="1721287" y="3163365"/>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audacious 		</a:t>
            </a:r>
            <a:r>
              <a:rPr lang="en-US" sz="1400" dirty="0"/>
              <a:t>☐</a:t>
            </a:r>
            <a:r>
              <a:rPr lang="en-US" sz="1200" dirty="0">
                <a:latin typeface="+mj-lt"/>
              </a:rPr>
              <a:t> courageous 	</a:t>
            </a:r>
            <a:r>
              <a:rPr lang="en-US" sz="1400" dirty="0"/>
              <a:t>☐</a:t>
            </a:r>
            <a:r>
              <a:rPr lang="en-US" sz="1200" dirty="0">
                <a:latin typeface="+mj-lt"/>
              </a:rPr>
              <a:t> daring</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peruse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Olivia’s brownies were devoured by her classmates.</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err="1">
                <a:latin typeface="+mj-lt"/>
              </a:rPr>
              <a:t>carberator</a:t>
            </a:r>
            <a:r>
              <a:rPr lang="en-US" sz="1200" dirty="0">
                <a:latin typeface="+mj-lt"/>
              </a:rPr>
              <a:t>          compel          amorous</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tactile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“tact” </a:t>
            </a:r>
            <a:r>
              <a:rPr lang="en-US" sz="1200" dirty="0">
                <a:latin typeface="+mj-lt"/>
              </a:rPr>
              <a:t>– to touch</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ile</a:t>
            </a:r>
            <a:r>
              <a:rPr lang="en-US" sz="1200" b="1" dirty="0">
                <a:latin typeface="+mj-lt"/>
              </a:rPr>
              <a:t>” </a:t>
            </a:r>
            <a:r>
              <a:rPr lang="en-US" sz="1200" dirty="0">
                <a:latin typeface="+mj-lt"/>
              </a:rPr>
              <a:t>– like, of, relating to</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jealousy : emotion</a:t>
            </a:r>
          </a:p>
        </p:txBody>
      </p:sp>
    </p:spTree>
    <p:extLst>
      <p:ext uri="{BB962C8B-B14F-4D97-AF65-F5344CB8AC3E}">
        <p14:creationId xmlns:p14="http://schemas.microsoft.com/office/powerpoint/2010/main" val="643674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17</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He walks into the room as if he were the king of England.</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my cousin she </a:t>
            </a:r>
            <a:r>
              <a:rPr lang="en-US" sz="1200" dirty="0" err="1">
                <a:latin typeface="+mj-lt"/>
              </a:rPr>
              <a:t>brung</a:t>
            </a:r>
            <a:r>
              <a:rPr lang="en-US" sz="1200" dirty="0">
                <a:latin typeface="+mj-lt"/>
              </a:rPr>
              <a:t> me the smaller of the three popsicles that had froze in the ice chest</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are ways of </a:t>
            </a:r>
            <a:r>
              <a:rPr lang="en-US" sz="1200" b="1" dirty="0">
                <a:latin typeface="+mj-lt"/>
              </a:rPr>
              <a:t>assenting</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refusing to help others</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protesting a war</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agreeing to clean the house</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shaking someone’s hand</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To get a seat before they are all taken you’ll need to arrive early.</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essential          strong          flexible          unnecessary</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integral</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646331"/>
          </a:xfrm>
          <a:prstGeom prst="rect">
            <a:avLst/>
          </a:prstGeom>
          <a:noFill/>
        </p:spPr>
        <p:txBody>
          <a:bodyPr wrap="square" rtlCol="0">
            <a:spAutoFit/>
          </a:bodyPr>
          <a:lstStyle/>
          <a:p>
            <a:r>
              <a:rPr lang="en-US" sz="1200" dirty="0">
                <a:latin typeface="+mj-lt"/>
              </a:rPr>
              <a:t>Kauai is the name of an island. It is an island of Hawaii. It is located in the Pacific Ocean.</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If she were more experienced, she will be able to help us.</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4059913"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sta•ple</a:t>
            </a:r>
            <a:endParaRPr lang="en-US" sz="1200" b="1" dirty="0">
              <a:latin typeface="+mj-lt"/>
            </a:endParaRPr>
          </a:p>
          <a:p>
            <a:r>
              <a:rPr lang="en-US" sz="1200" dirty="0">
                <a:latin typeface="+mj-lt"/>
              </a:rPr>
              <a:t>1. n. A basic food that is used frequently and in large amounts</a:t>
            </a:r>
          </a:p>
          <a:p>
            <a:r>
              <a:rPr lang="en-US" sz="1200" dirty="0">
                <a:latin typeface="+mj-lt"/>
              </a:rPr>
              <a:t>2. n. A metal fastener with sharp ends</a:t>
            </a:r>
          </a:p>
          <a:p>
            <a:r>
              <a:rPr lang="en-US" sz="1200" dirty="0">
                <a:latin typeface="+mj-lt"/>
              </a:rPr>
              <a:t>3. adj. Most important; principal</a:t>
            </a:r>
          </a:p>
        </p:txBody>
      </p:sp>
      <p:sp>
        <p:nvSpPr>
          <p:cNvPr id="91" name="TextBox 90"/>
          <p:cNvSpPr txBox="1"/>
          <p:nvPr/>
        </p:nvSpPr>
        <p:spPr>
          <a:xfrm>
            <a:off x="5321395" y="7828923"/>
            <a:ext cx="1911504" cy="461665"/>
          </a:xfrm>
          <a:prstGeom prst="rect">
            <a:avLst/>
          </a:prstGeom>
          <a:noFill/>
        </p:spPr>
        <p:txBody>
          <a:bodyPr wrap="square" rtlCol="0">
            <a:spAutoFit/>
          </a:bodyPr>
          <a:lstStyle/>
          <a:p>
            <a:r>
              <a:rPr lang="en-US" sz="1200" dirty="0">
                <a:latin typeface="+mj-lt"/>
              </a:rPr>
              <a:t>Corn was the staple crop for the American Indians.</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Fighting for a losing cause made the troops feel hopeless.</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advertise</a:t>
            </a:r>
          </a:p>
        </p:txBody>
      </p:sp>
    </p:spTree>
    <p:extLst>
      <p:ext uri="{BB962C8B-B14F-4D97-AF65-F5344CB8AC3E}">
        <p14:creationId xmlns:p14="http://schemas.microsoft.com/office/powerpoint/2010/main" val="6054318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The athletes agreed to be sketched by the art students.  The fans were amused by the clever </a:t>
            </a:r>
            <a:r>
              <a:rPr lang="en-US" sz="1200" b="1" dirty="0">
                <a:latin typeface="+mj-lt"/>
              </a:rPr>
              <a:t>caricatures</a:t>
            </a:r>
            <a:r>
              <a:rPr lang="en-US" sz="1200" dirty="0">
                <a:latin typeface="+mj-lt"/>
              </a:rPr>
              <a:t> of the team. We all laughed at the deliberate and exaggerated features that the artists drew of the players.</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18</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caricatures </a:t>
            </a:r>
            <a:r>
              <a:rPr lang="en-US" sz="1200" dirty="0">
                <a:latin typeface="+mj-lt"/>
              </a:rPr>
              <a:t>means:</a:t>
            </a:r>
          </a:p>
        </p:txBody>
      </p:sp>
      <p:cxnSp>
        <p:nvCxnSpPr>
          <p:cNvPr id="26" name="Straight Connector 25"/>
          <p:cNvCxnSpPr/>
          <p:nvPr/>
        </p:nvCxnSpPr>
        <p:spPr>
          <a:xfrm>
            <a:off x="2359660" y="4154053"/>
            <a:ext cx="49222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It is difficult </a:t>
            </a:r>
            <a:r>
              <a:rPr lang="en-US" sz="1200" u="sng" dirty="0">
                <a:latin typeface="+mj-lt"/>
              </a:rPr>
              <a:t>to find</a:t>
            </a:r>
            <a:r>
              <a:rPr lang="en-US" sz="1200" dirty="0">
                <a:latin typeface="+mj-lt"/>
              </a:rPr>
              <a:t> the perfect hat.</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151935" y="4921725"/>
            <a:ext cx="3835398" cy="276999"/>
          </a:xfrm>
          <a:prstGeom prst="rect">
            <a:avLst/>
          </a:prstGeom>
          <a:noFill/>
        </p:spPr>
        <p:txBody>
          <a:bodyPr wrap="square" rtlCol="0">
            <a:spAutoFit/>
          </a:bodyPr>
          <a:lstStyle/>
          <a:p>
            <a:pPr algn="ctr"/>
            <a:r>
              <a:rPr lang="en-US" sz="1200" dirty="0">
                <a:latin typeface="+mj-lt"/>
              </a:rPr>
              <a:t>intentional          attentive          nutritious          accidental</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864461" y="9242664"/>
            <a:ext cx="6426602" cy="276999"/>
          </a:xfrm>
          <a:prstGeom prst="rect">
            <a:avLst/>
          </a:prstGeom>
          <a:noFill/>
        </p:spPr>
        <p:txBody>
          <a:bodyPr wrap="square" rtlCol="0">
            <a:spAutoFit/>
          </a:bodyPr>
          <a:lstStyle/>
          <a:p>
            <a:pPr algn="ctr"/>
            <a:r>
              <a:rPr lang="en-US" sz="1200">
                <a:latin typeface="+mj-lt"/>
              </a:rPr>
              <a:t>a) modest : humility          b) meek : reservation          c) certain : pleasure          d) confident : doubt</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Phil is a                                      person who carefully considers all outcomes before making decisions.</a:t>
            </a:r>
          </a:p>
        </p:txBody>
      </p:sp>
      <p:cxnSp>
        <p:nvCxnSpPr>
          <p:cNvPr id="77" name="Straight Connector 76"/>
          <p:cNvCxnSpPr/>
          <p:nvPr/>
        </p:nvCxnSpPr>
        <p:spPr>
          <a:xfrm>
            <a:off x="1734785" y="3163365"/>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prudent 		</a:t>
            </a:r>
            <a:r>
              <a:rPr lang="en-US" sz="1400" dirty="0"/>
              <a:t>☐</a:t>
            </a:r>
            <a:r>
              <a:rPr lang="en-US" sz="1200" dirty="0">
                <a:latin typeface="+mj-lt"/>
              </a:rPr>
              <a:t> wary 		</a:t>
            </a:r>
            <a:r>
              <a:rPr lang="en-US" sz="1400" dirty="0"/>
              <a:t>☐</a:t>
            </a:r>
            <a:r>
              <a:rPr lang="en-US" sz="1200" dirty="0">
                <a:latin typeface="+mj-lt"/>
              </a:rPr>
              <a:t> suspicious</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inadvertent</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puppy chased the birds for hours.</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antidote          </a:t>
            </a:r>
            <a:r>
              <a:rPr lang="en-US" sz="1200" dirty="0" err="1">
                <a:latin typeface="+mj-lt"/>
              </a:rPr>
              <a:t>acessible</a:t>
            </a:r>
            <a:r>
              <a:rPr lang="en-US" sz="1200" dirty="0">
                <a:latin typeface="+mj-lt"/>
              </a:rPr>
              <a:t>          mystery</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convene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“con” </a:t>
            </a:r>
            <a:r>
              <a:rPr lang="en-US" sz="1200" dirty="0">
                <a:latin typeface="+mj-lt"/>
              </a:rPr>
              <a:t>– with, together</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vene</a:t>
            </a:r>
            <a:r>
              <a:rPr lang="en-US" sz="1200" b="1" dirty="0">
                <a:latin typeface="+mj-lt"/>
              </a:rPr>
              <a:t>” </a:t>
            </a:r>
            <a:r>
              <a:rPr lang="en-US" sz="1200" dirty="0">
                <a:latin typeface="+mj-lt"/>
              </a:rPr>
              <a:t>– come</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brazen : shame</a:t>
            </a:r>
          </a:p>
        </p:txBody>
      </p:sp>
    </p:spTree>
    <p:extLst>
      <p:ext uri="{BB962C8B-B14F-4D97-AF65-F5344CB8AC3E}">
        <p14:creationId xmlns:p14="http://schemas.microsoft.com/office/powerpoint/2010/main" val="20872370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18</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Marques wants to perform a skit in the talent show.</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us players finished quick and then a new drill was given to us by coach parks</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could be </a:t>
            </a:r>
            <a:r>
              <a:rPr lang="en-US" sz="1200" b="1" dirty="0">
                <a:latin typeface="+mj-lt"/>
              </a:rPr>
              <a:t>spurned</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an invitation to a dance</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 birthday present</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an incurable disease</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advice from a friend</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The ecologists were studying butterflies Monarch butterflies to be exact.</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agitated          peaceful          dangerous          subtle</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placid</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969401" y="5685520"/>
            <a:ext cx="2495463" cy="461665"/>
          </a:xfrm>
          <a:prstGeom prst="rect">
            <a:avLst/>
          </a:prstGeom>
          <a:noFill/>
        </p:spPr>
        <p:txBody>
          <a:bodyPr wrap="square" rtlCol="0">
            <a:spAutoFit/>
          </a:bodyPr>
          <a:lstStyle/>
          <a:p>
            <a:r>
              <a:rPr lang="en-US" sz="1200" dirty="0">
                <a:latin typeface="+mj-lt"/>
              </a:rPr>
              <a:t>Frank’s mother is a surgeon.</a:t>
            </a:r>
          </a:p>
          <a:p>
            <a:r>
              <a:rPr lang="en-US" sz="1200" dirty="0">
                <a:latin typeface="+mj-lt"/>
              </a:rPr>
              <a:t>She works at two different hospitals.</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Columbus arrived in the New World, and it was believed he had found the coast of Asia.</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dis•cern</a:t>
            </a:r>
            <a:r>
              <a:rPr lang="en-US" sz="1200" b="1" dirty="0">
                <a:latin typeface="+mj-lt"/>
              </a:rPr>
              <a:t> </a:t>
            </a:r>
          </a:p>
          <a:p>
            <a:r>
              <a:rPr lang="en-US" sz="1200" dirty="0">
                <a:latin typeface="+mj-lt"/>
              </a:rPr>
              <a:t>1. v. To detect with the eyes</a:t>
            </a:r>
          </a:p>
          <a:p>
            <a:r>
              <a:rPr lang="en-US" sz="1200" dirty="0">
                <a:latin typeface="+mj-lt"/>
              </a:rPr>
              <a:t>2. v. To understand or comprehend</a:t>
            </a:r>
          </a:p>
          <a:p>
            <a:r>
              <a:rPr lang="en-US" sz="1200" dirty="0">
                <a:latin typeface="+mj-lt"/>
              </a:rPr>
              <a:t>3. v. To recognize as separate or different</a:t>
            </a:r>
          </a:p>
        </p:txBody>
      </p:sp>
      <p:sp>
        <p:nvSpPr>
          <p:cNvPr id="91" name="TextBox 90"/>
          <p:cNvSpPr txBox="1"/>
          <p:nvPr/>
        </p:nvSpPr>
        <p:spPr>
          <a:xfrm>
            <a:off x="4606376" y="7828923"/>
            <a:ext cx="2626523" cy="461665"/>
          </a:xfrm>
          <a:prstGeom prst="rect">
            <a:avLst/>
          </a:prstGeom>
          <a:noFill/>
        </p:spPr>
        <p:txBody>
          <a:bodyPr wrap="square" rtlCol="0">
            <a:spAutoFit/>
          </a:bodyPr>
          <a:lstStyle/>
          <a:p>
            <a:r>
              <a:rPr lang="en-US" sz="1200">
                <a:latin typeface="+mj-lt"/>
              </a:rPr>
              <a:t>Many people are unable to discern between a crocodile and an alligator.</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The doctor will operate to save the injured child.</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innocuous</a:t>
            </a:r>
          </a:p>
        </p:txBody>
      </p:sp>
    </p:spTree>
    <p:extLst>
      <p:ext uri="{BB962C8B-B14F-4D97-AF65-F5344CB8AC3E}">
        <p14:creationId xmlns:p14="http://schemas.microsoft.com/office/powerpoint/2010/main" val="551283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The lead was </a:t>
            </a:r>
            <a:r>
              <a:rPr lang="en-US" sz="1200" b="1" dirty="0">
                <a:latin typeface="+mj-lt"/>
              </a:rPr>
              <a:t>precarious</a:t>
            </a:r>
            <a:r>
              <a:rPr lang="en-US" sz="1200" dirty="0">
                <a:latin typeface="+mj-lt"/>
              </a:rPr>
              <a:t> because the Steelers were within the twenty-yard line of the end zone, and the Saints could run and throw equally well.  The crowd was tense with excitement since no one could be sure of the game’s outcome.</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19</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precarious </a:t>
            </a:r>
            <a:r>
              <a:rPr lang="en-US" sz="1200" dirty="0">
                <a:latin typeface="+mj-lt"/>
              </a:rPr>
              <a:t>means:</a:t>
            </a:r>
          </a:p>
        </p:txBody>
      </p:sp>
      <p:cxnSp>
        <p:nvCxnSpPr>
          <p:cNvPr id="26" name="Straight Connector 25"/>
          <p:cNvCxnSpPr/>
          <p:nvPr/>
        </p:nvCxnSpPr>
        <p:spPr>
          <a:xfrm>
            <a:off x="2359660" y="4154053"/>
            <a:ext cx="49222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I look forward to </a:t>
            </a:r>
            <a:r>
              <a:rPr lang="en-US" sz="1200" u="sng" dirty="0">
                <a:latin typeface="+mj-lt"/>
              </a:rPr>
              <a:t>meeting</a:t>
            </a:r>
            <a:r>
              <a:rPr lang="en-US" sz="1200" dirty="0">
                <a:latin typeface="+mj-lt"/>
              </a:rPr>
              <a:t> you soon.</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deception          honesty          belief          plan</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986276" y="9242664"/>
            <a:ext cx="6277815" cy="276999"/>
          </a:xfrm>
          <a:prstGeom prst="rect">
            <a:avLst/>
          </a:prstGeom>
          <a:noFill/>
        </p:spPr>
        <p:txBody>
          <a:bodyPr wrap="square" rtlCol="0">
            <a:spAutoFit/>
          </a:bodyPr>
          <a:lstStyle/>
          <a:p>
            <a:pPr algn="ctr"/>
            <a:r>
              <a:rPr lang="en-US" sz="1200">
                <a:latin typeface="+mj-lt"/>
              </a:rPr>
              <a:t>a) dreadful : bad          b) magnificent : shocking          c) tentative : destined          d) dire : hurtful</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Bruno was grateful for the                                     birthday gift from his friends.</a:t>
            </a:r>
          </a:p>
        </p:txBody>
      </p:sp>
      <p:cxnSp>
        <p:nvCxnSpPr>
          <p:cNvPr id="77" name="Straight Connector 76"/>
          <p:cNvCxnSpPr/>
          <p:nvPr/>
        </p:nvCxnSpPr>
        <p:spPr>
          <a:xfrm>
            <a:off x="3544159" y="315649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lavish 		</a:t>
            </a:r>
            <a:r>
              <a:rPr lang="en-US" sz="1400" dirty="0"/>
              <a:t>☐</a:t>
            </a:r>
            <a:r>
              <a:rPr lang="en-US" sz="1200" dirty="0">
                <a:latin typeface="+mj-lt"/>
              </a:rPr>
              <a:t> generous 		</a:t>
            </a:r>
            <a:r>
              <a:rPr lang="en-US" sz="1400" dirty="0"/>
              <a:t>☐</a:t>
            </a:r>
            <a:r>
              <a:rPr lang="en-US" sz="1200" dirty="0">
                <a:latin typeface="+mj-lt"/>
              </a:rPr>
              <a:t> excessive</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ruse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search and rescue efforts will be canceled by the sheriff if the storm arrives.</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intensify          wrestle          </a:t>
            </a:r>
            <a:r>
              <a:rPr lang="en-US" sz="1200" dirty="0" err="1">
                <a:latin typeface="+mj-lt"/>
              </a:rPr>
              <a:t>sincerly</a:t>
            </a:r>
            <a:endParaRPr lang="en-US" sz="1200" dirty="0">
              <a:latin typeface="+mj-lt"/>
            </a:endParaRP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traverse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t>
            </a:r>
            <a:r>
              <a:rPr lang="en-US" sz="1200" b="1" dirty="0" err="1">
                <a:latin typeface="+mj-lt"/>
              </a:rPr>
              <a:t>tra</a:t>
            </a:r>
            <a:r>
              <a:rPr lang="en-US" sz="1200" b="1" dirty="0">
                <a:latin typeface="+mj-lt"/>
              </a:rPr>
              <a:t>/</a:t>
            </a:r>
            <a:r>
              <a:rPr lang="en-US" sz="1200" b="1" dirty="0" err="1">
                <a:latin typeface="+mj-lt"/>
              </a:rPr>
              <a:t>tran</a:t>
            </a:r>
            <a:r>
              <a:rPr lang="en-US" sz="1200" b="1" dirty="0">
                <a:latin typeface="+mj-lt"/>
              </a:rPr>
              <a:t>” </a:t>
            </a:r>
            <a:r>
              <a:rPr lang="en-US" sz="1200" dirty="0">
                <a:latin typeface="+mj-lt"/>
              </a:rPr>
              <a:t>– across</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vers</a:t>
            </a:r>
            <a:r>
              <a:rPr lang="en-US" sz="1200" b="1" dirty="0">
                <a:latin typeface="+mj-lt"/>
              </a:rPr>
              <a:t>” </a:t>
            </a:r>
            <a:r>
              <a:rPr lang="en-US" sz="1200" dirty="0">
                <a:latin typeface="+mj-lt"/>
              </a:rPr>
              <a:t>– turn</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atrocious : awful</a:t>
            </a:r>
          </a:p>
        </p:txBody>
      </p:sp>
    </p:spTree>
    <p:extLst>
      <p:ext uri="{BB962C8B-B14F-4D97-AF65-F5344CB8AC3E}">
        <p14:creationId xmlns:p14="http://schemas.microsoft.com/office/powerpoint/2010/main" val="63359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19</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I would go swimming if the water were warmer.</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on the weekends </a:t>
            </a:r>
            <a:r>
              <a:rPr lang="en-US" sz="1200" dirty="0" err="1">
                <a:latin typeface="+mj-lt"/>
              </a:rPr>
              <a:t>i</a:t>
            </a:r>
            <a:r>
              <a:rPr lang="en-US" sz="1200" dirty="0">
                <a:latin typeface="+mj-lt"/>
              </a:rPr>
              <a:t> like swimming to watch the movie </a:t>
            </a:r>
            <a:r>
              <a:rPr lang="en-US" sz="1200" dirty="0" err="1">
                <a:latin typeface="+mj-lt"/>
              </a:rPr>
              <a:t>annie</a:t>
            </a:r>
            <a:r>
              <a:rPr lang="en-US" sz="1200" dirty="0">
                <a:latin typeface="+mj-lt"/>
              </a:rPr>
              <a:t> and working out</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could be described as </a:t>
            </a:r>
            <a:r>
              <a:rPr lang="en-US" sz="1200" b="1" dirty="0">
                <a:latin typeface="+mj-lt"/>
              </a:rPr>
              <a:t>desolate</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 traffic jam</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 busy hospital</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 costume party</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 deserted house</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Stella’s mom she speaks four different languages fluently is a United Nations interpreter.</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scowl          peer          smile          gaze</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glower</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8" y="5542046"/>
            <a:ext cx="2257116" cy="830997"/>
          </a:xfrm>
          <a:prstGeom prst="rect">
            <a:avLst/>
          </a:prstGeom>
          <a:noFill/>
        </p:spPr>
        <p:txBody>
          <a:bodyPr wrap="square" rtlCol="0">
            <a:spAutoFit/>
          </a:bodyPr>
          <a:lstStyle/>
          <a:p>
            <a:r>
              <a:rPr lang="en-US" sz="1200" dirty="0">
                <a:latin typeface="+mj-lt"/>
              </a:rPr>
              <a:t>Many Americans annually eat more than 220 pounds of sugar. Sugar is a major cause of diseases like diabetes.</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108747" y="6621211"/>
            <a:ext cx="5951131" cy="276999"/>
          </a:xfrm>
          <a:prstGeom prst="rect">
            <a:avLst/>
          </a:prstGeom>
          <a:noFill/>
        </p:spPr>
        <p:txBody>
          <a:bodyPr wrap="square" rtlCol="0">
            <a:spAutoFit/>
          </a:bodyPr>
          <a:lstStyle/>
          <a:p>
            <a:pPr algn="ctr"/>
            <a:r>
              <a:rPr lang="en-US" sz="1200">
                <a:latin typeface="+mj-lt"/>
              </a:rPr>
              <a:t>The author will speak for thirty minutes, then questions from the audience will be answered.</a:t>
            </a:r>
            <a:endParaRPr lang="en-US" sz="1200" dirty="0">
              <a:latin typeface="+mj-lt"/>
            </a:endParaRP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ex•e•cute</a:t>
            </a:r>
            <a:endParaRPr lang="en-US" sz="1200" b="1" dirty="0">
              <a:latin typeface="+mj-lt"/>
            </a:endParaRPr>
          </a:p>
          <a:p>
            <a:r>
              <a:rPr lang="en-US" sz="1200" dirty="0">
                <a:latin typeface="+mj-lt"/>
              </a:rPr>
              <a:t>1. v. To carry out; to perform</a:t>
            </a:r>
          </a:p>
          <a:p>
            <a:r>
              <a:rPr lang="en-US" sz="1200" dirty="0">
                <a:latin typeface="+mj-lt"/>
              </a:rPr>
              <a:t>2. v. To create, as a work of art</a:t>
            </a:r>
          </a:p>
          <a:p>
            <a:r>
              <a:rPr lang="en-US" sz="1200" dirty="0">
                <a:latin typeface="+mj-lt"/>
              </a:rPr>
              <a:t>3. v. To put to death as a legal penalty</a:t>
            </a:r>
          </a:p>
        </p:txBody>
      </p:sp>
      <p:sp>
        <p:nvSpPr>
          <p:cNvPr id="91" name="TextBox 90"/>
          <p:cNvSpPr txBox="1"/>
          <p:nvPr/>
        </p:nvSpPr>
        <p:spPr>
          <a:xfrm>
            <a:off x="4541968" y="7891435"/>
            <a:ext cx="2681525" cy="276999"/>
          </a:xfrm>
          <a:prstGeom prst="rect">
            <a:avLst/>
          </a:prstGeom>
          <a:noFill/>
        </p:spPr>
        <p:txBody>
          <a:bodyPr wrap="square" rtlCol="0">
            <a:spAutoFit/>
          </a:bodyPr>
          <a:lstStyle/>
          <a:p>
            <a:r>
              <a:rPr lang="en-US" sz="1200">
                <a:latin typeface="+mj-lt"/>
              </a:rPr>
              <a:t>The spies will execute the plan at dawn.</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Shelia loves to talk about skiing in the Alps.</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incarnate</a:t>
            </a:r>
          </a:p>
        </p:txBody>
      </p:sp>
    </p:spTree>
    <p:extLst>
      <p:ext uri="{BB962C8B-B14F-4D97-AF65-F5344CB8AC3E}">
        <p14:creationId xmlns:p14="http://schemas.microsoft.com/office/powerpoint/2010/main" val="4793555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89711"/>
            <a:ext cx="6161020" cy="646331"/>
          </a:xfrm>
          <a:prstGeom prst="rect">
            <a:avLst/>
          </a:prstGeom>
          <a:noFill/>
        </p:spPr>
        <p:txBody>
          <a:bodyPr wrap="square" rtlCol="0">
            <a:spAutoFit/>
          </a:bodyPr>
          <a:lstStyle/>
          <a:p>
            <a:r>
              <a:rPr lang="en-US" sz="1200" dirty="0">
                <a:latin typeface="+mj-lt"/>
              </a:rPr>
              <a:t>Laney apparently considered herself superior to her coworkers.  When dealing with others, she treated them not as equals but with a </a:t>
            </a:r>
            <a:r>
              <a:rPr lang="en-US" sz="1200" b="1" dirty="0">
                <a:latin typeface="+mj-lt"/>
              </a:rPr>
              <a:t>condescending</a:t>
            </a:r>
            <a:r>
              <a:rPr lang="en-US" sz="1200" dirty="0">
                <a:latin typeface="+mj-lt"/>
              </a:rPr>
              <a:t> air, as a queen might treat her subjects.  Most people in the office didn’t care for her snobbish demeanor.</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20</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condescending </a:t>
            </a:r>
            <a:r>
              <a:rPr lang="en-US" sz="1200" dirty="0">
                <a:latin typeface="+mj-lt"/>
              </a:rPr>
              <a:t>means:</a:t>
            </a:r>
          </a:p>
        </p:txBody>
      </p:sp>
      <p:cxnSp>
        <p:nvCxnSpPr>
          <p:cNvPr id="26" name="Straight Connector 25"/>
          <p:cNvCxnSpPr/>
          <p:nvPr/>
        </p:nvCxnSpPr>
        <p:spPr>
          <a:xfrm>
            <a:off x="2621327" y="4154053"/>
            <a:ext cx="466060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Teresa spends her free time </a:t>
            </a:r>
            <a:r>
              <a:rPr lang="en-US" sz="1200" u="sng" dirty="0">
                <a:latin typeface="+mj-lt"/>
              </a:rPr>
              <a:t>riding</a:t>
            </a:r>
            <a:r>
              <a:rPr lang="en-US" sz="1200" dirty="0">
                <a:latin typeface="+mj-lt"/>
              </a:rPr>
              <a:t> her skateboard.</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uplifting          depressing          frank          cheerful</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308407" y="9242664"/>
            <a:ext cx="5660357" cy="276999"/>
          </a:xfrm>
          <a:prstGeom prst="rect">
            <a:avLst/>
          </a:prstGeom>
          <a:noFill/>
        </p:spPr>
        <p:txBody>
          <a:bodyPr wrap="square" rtlCol="0">
            <a:spAutoFit/>
          </a:bodyPr>
          <a:lstStyle/>
          <a:p>
            <a:pPr algn="ctr"/>
            <a:r>
              <a:rPr lang="en-US" sz="1200" dirty="0">
                <a:latin typeface="+mj-lt"/>
              </a:rPr>
              <a:t>a) grim : sour          b) ghastly : scary          c) comical : humor         d) devalued : rare</a:t>
            </a: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The                                     room had only the necessities: a bed, a nightstand, and a lamp.</a:t>
            </a:r>
          </a:p>
        </p:txBody>
      </p:sp>
      <p:cxnSp>
        <p:nvCxnSpPr>
          <p:cNvPr id="77" name="Straight Connector 76"/>
          <p:cNvCxnSpPr/>
          <p:nvPr/>
        </p:nvCxnSpPr>
        <p:spPr>
          <a:xfrm>
            <a:off x="1802452" y="3163366"/>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austere 		</a:t>
            </a:r>
            <a:r>
              <a:rPr lang="en-US" sz="1400" dirty="0"/>
              <a:t>☐</a:t>
            </a:r>
            <a:r>
              <a:rPr lang="en-US" sz="1200" dirty="0">
                <a:latin typeface="+mj-lt"/>
              </a:rPr>
              <a:t> grim 		</a:t>
            </a:r>
            <a:r>
              <a:rPr lang="en-US" sz="1400" dirty="0"/>
              <a:t>☐</a:t>
            </a:r>
            <a:r>
              <a:rPr lang="en-US" sz="1200" dirty="0">
                <a:latin typeface="+mj-lt"/>
              </a:rPr>
              <a:t> bleak</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doleful</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small town was devastated by the hurricane</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err="1">
                <a:latin typeface="+mj-lt"/>
              </a:rPr>
              <a:t>tradgedy</a:t>
            </a:r>
            <a:r>
              <a:rPr lang="en-US" sz="1200" dirty="0">
                <a:latin typeface="+mj-lt"/>
              </a:rPr>
              <a:t>          poignant          faulty</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evoke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“e” </a:t>
            </a:r>
            <a:r>
              <a:rPr lang="en-US" sz="1200" dirty="0">
                <a:latin typeface="+mj-lt"/>
              </a:rPr>
              <a:t>– out, away, from</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voc</a:t>
            </a:r>
            <a:r>
              <a:rPr lang="en-US" sz="1200" b="1" dirty="0">
                <a:latin typeface="+mj-lt"/>
              </a:rPr>
              <a:t>” </a:t>
            </a:r>
            <a:r>
              <a:rPr lang="en-US" sz="1200" dirty="0">
                <a:latin typeface="+mj-lt"/>
              </a:rPr>
              <a:t>– voice, to call</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prevalent : common</a:t>
            </a:r>
          </a:p>
        </p:txBody>
      </p:sp>
    </p:spTree>
    <p:extLst>
      <p:ext uri="{BB962C8B-B14F-4D97-AF65-F5344CB8AC3E}">
        <p14:creationId xmlns:p14="http://schemas.microsoft.com/office/powerpoint/2010/main" val="1170396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Look both ways before crossing the street.</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the girls they could of stopped by if we had known they were in the neighborhood</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can be </a:t>
            </a:r>
            <a:r>
              <a:rPr lang="en-US" sz="1200" b="1" dirty="0">
                <a:latin typeface="+mj-lt"/>
              </a:rPr>
              <a:t>astute</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an inventor</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 magnet</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 commercial </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 lawn mower </a:t>
            </a:r>
          </a:p>
        </p:txBody>
      </p:sp>
      <p:sp>
        <p:nvSpPr>
          <p:cNvPr id="79" name="TextBox 78"/>
          <p:cNvSpPr txBox="1"/>
          <p:nvPr/>
        </p:nvSpPr>
        <p:spPr>
          <a:xfrm>
            <a:off x="857778" y="4197388"/>
            <a:ext cx="6533620" cy="276999"/>
          </a:xfrm>
          <a:prstGeom prst="rect">
            <a:avLst/>
          </a:prstGeom>
          <a:noFill/>
        </p:spPr>
        <p:txBody>
          <a:bodyPr wrap="square" rtlCol="0">
            <a:spAutoFit/>
          </a:bodyPr>
          <a:lstStyle/>
          <a:p>
            <a:pPr algn="ctr"/>
            <a:r>
              <a:rPr lang="en-US" sz="1200" dirty="0">
                <a:latin typeface="+mj-lt"/>
              </a:rPr>
              <a:t>Students snickered when they heard that Mr. McWilliams’s nickname though it’s unofficial is Big Mac. </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charming          smooth          awkward          diligent </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debonair</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646331"/>
          </a:xfrm>
          <a:prstGeom prst="rect">
            <a:avLst/>
          </a:prstGeom>
          <a:noFill/>
        </p:spPr>
        <p:txBody>
          <a:bodyPr wrap="square" rtlCol="0">
            <a:spAutoFit/>
          </a:bodyPr>
          <a:lstStyle/>
          <a:p>
            <a:r>
              <a:rPr lang="en-US" sz="1200" dirty="0">
                <a:latin typeface="+mj-lt"/>
              </a:rPr>
              <a:t>My sister and I invented our own secret language. We named the language </a:t>
            </a:r>
            <a:r>
              <a:rPr lang="en-US" sz="1200" dirty="0" err="1">
                <a:latin typeface="+mj-lt"/>
              </a:rPr>
              <a:t>Dawnish</a:t>
            </a:r>
            <a:r>
              <a:rPr lang="en-US" sz="1200" dirty="0">
                <a:latin typeface="+mj-lt"/>
              </a:rPr>
              <a:t>.</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First, adjust the review mirror, and then you should fasten your seatbelt.</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780258"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prin•ci•pal</a:t>
            </a:r>
            <a:r>
              <a:rPr lang="en-US" sz="1200" b="1" dirty="0">
                <a:latin typeface="+mj-lt"/>
              </a:rPr>
              <a:t> </a:t>
            </a:r>
          </a:p>
          <a:p>
            <a:r>
              <a:rPr lang="en-US" sz="1200" dirty="0">
                <a:latin typeface="+mj-lt"/>
              </a:rPr>
              <a:t>1. adj. Most important</a:t>
            </a:r>
          </a:p>
          <a:p>
            <a:r>
              <a:rPr lang="en-US" sz="1200" dirty="0">
                <a:latin typeface="+mj-lt"/>
              </a:rPr>
              <a:t>2. n. A person or thing that is of the greatest importance</a:t>
            </a:r>
          </a:p>
          <a:p>
            <a:r>
              <a:rPr lang="en-US" sz="1200" dirty="0">
                <a:latin typeface="+mj-lt"/>
              </a:rPr>
              <a:t>3. n. The head of a school</a:t>
            </a:r>
          </a:p>
        </p:txBody>
      </p:sp>
      <p:sp>
        <p:nvSpPr>
          <p:cNvPr id="91" name="TextBox 90"/>
          <p:cNvSpPr txBox="1"/>
          <p:nvPr/>
        </p:nvSpPr>
        <p:spPr>
          <a:xfrm>
            <a:off x="5176012" y="7826720"/>
            <a:ext cx="2061366" cy="646331"/>
          </a:xfrm>
          <a:prstGeom prst="rect">
            <a:avLst/>
          </a:prstGeom>
          <a:noFill/>
        </p:spPr>
        <p:txBody>
          <a:bodyPr wrap="square" rtlCol="0">
            <a:spAutoFit/>
          </a:bodyPr>
          <a:lstStyle/>
          <a:p>
            <a:r>
              <a:rPr lang="en-US" sz="1200" dirty="0">
                <a:latin typeface="+mj-lt"/>
              </a:rPr>
              <a:t>As an ecologist, my principal concern is protecting the environment. </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Swimming in the ocean scares me.</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premonition</a:t>
            </a:r>
          </a:p>
        </p:txBody>
      </p:sp>
    </p:spTree>
    <p:extLst>
      <p:ext uri="{BB962C8B-B14F-4D97-AF65-F5344CB8AC3E}">
        <p14:creationId xmlns:p14="http://schemas.microsoft.com/office/powerpoint/2010/main" val="14618991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20</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Will the storm arrive tonight or tomorrow morning?</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857778" y="2188703"/>
            <a:ext cx="6533620" cy="276999"/>
          </a:xfrm>
          <a:prstGeom prst="rect">
            <a:avLst/>
          </a:prstGeom>
          <a:noFill/>
        </p:spPr>
        <p:txBody>
          <a:bodyPr wrap="square" rtlCol="0">
            <a:spAutoFit/>
          </a:bodyPr>
          <a:lstStyle/>
          <a:p>
            <a:pPr algn="ctr"/>
            <a:r>
              <a:rPr lang="en-US" sz="1200">
                <a:latin typeface="+mj-lt"/>
              </a:rPr>
              <a:t>Jan she went jogging then she went to the movies with her friends then she came home for lunch</a:t>
            </a:r>
            <a:endParaRPr lang="en-US" sz="1200" dirty="0">
              <a:latin typeface="+mj-lt"/>
            </a:endParaRP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are </a:t>
            </a:r>
            <a:r>
              <a:rPr lang="en-US" sz="1200" b="1" dirty="0">
                <a:latin typeface="+mj-lt"/>
              </a:rPr>
              <a:t>detrimental</a:t>
            </a:r>
            <a:r>
              <a:rPr lang="en-US" sz="1200" dirty="0">
                <a:latin typeface="+mj-lt"/>
              </a:rPr>
              <a:t> to living a long, healthy life?</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daily exercise</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healthy eating</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regular sleep</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smoking cigarettes</a:t>
            </a:r>
          </a:p>
        </p:txBody>
      </p:sp>
      <p:sp>
        <p:nvSpPr>
          <p:cNvPr id="79" name="TextBox 78"/>
          <p:cNvSpPr txBox="1"/>
          <p:nvPr/>
        </p:nvSpPr>
        <p:spPr>
          <a:xfrm>
            <a:off x="1059026" y="4197388"/>
            <a:ext cx="6090574" cy="276999"/>
          </a:xfrm>
          <a:prstGeom prst="rect">
            <a:avLst/>
          </a:prstGeom>
          <a:noFill/>
        </p:spPr>
        <p:txBody>
          <a:bodyPr wrap="square" rtlCol="0">
            <a:spAutoFit/>
          </a:bodyPr>
          <a:lstStyle/>
          <a:p>
            <a:pPr algn="ctr"/>
            <a:r>
              <a:rPr lang="en-US" sz="1200">
                <a:latin typeface="+mj-lt"/>
              </a:rPr>
              <a:t>We verified his law degree Harvard, class of 2002, but his job experience remains a mystery.</a:t>
            </a:r>
            <a:endParaRPr lang="en-US" sz="1200" dirty="0">
              <a:latin typeface="+mj-lt"/>
            </a:endParaRP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dazzling          glorious          dull          excessive</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lustrous</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167765" y="5517180"/>
            <a:ext cx="2297099" cy="830997"/>
          </a:xfrm>
          <a:prstGeom prst="rect">
            <a:avLst/>
          </a:prstGeom>
          <a:noFill/>
        </p:spPr>
        <p:txBody>
          <a:bodyPr wrap="square" rtlCol="0">
            <a:spAutoFit/>
          </a:bodyPr>
          <a:lstStyle/>
          <a:p>
            <a:r>
              <a:rPr lang="en-US" sz="1200" dirty="0">
                <a:latin typeface="+mj-lt"/>
              </a:rPr>
              <a:t>Lionel was considered a strong candidate for president. Demi was considered a strong candidate for president. Elizabeth was elected.</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If you were more enthusiastic, I will hire you.</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4819567"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a:latin typeface="+mj-lt"/>
              </a:rPr>
              <a:t>tract</a:t>
            </a:r>
          </a:p>
          <a:p>
            <a:r>
              <a:rPr lang="en-US" sz="1200" dirty="0">
                <a:latin typeface="+mj-lt"/>
              </a:rPr>
              <a:t>1. n. An area of land or water</a:t>
            </a:r>
          </a:p>
          <a:p>
            <a:r>
              <a:rPr lang="en-US" sz="1200" dirty="0">
                <a:latin typeface="+mj-lt"/>
              </a:rPr>
              <a:t>2. n. A system of organs in the body that performs some function together</a:t>
            </a:r>
          </a:p>
          <a:p>
            <a:r>
              <a:rPr lang="en-US" sz="1200" dirty="0">
                <a:latin typeface="+mj-lt"/>
              </a:rPr>
              <a:t>3. n. A persuasive pamphlet, often expressing religious or political ideas</a:t>
            </a:r>
          </a:p>
        </p:txBody>
      </p:sp>
      <p:sp>
        <p:nvSpPr>
          <p:cNvPr id="91" name="TextBox 90"/>
          <p:cNvSpPr txBox="1"/>
          <p:nvPr/>
        </p:nvSpPr>
        <p:spPr>
          <a:xfrm>
            <a:off x="6036393" y="7718800"/>
            <a:ext cx="1196506" cy="830997"/>
          </a:xfrm>
          <a:prstGeom prst="rect">
            <a:avLst/>
          </a:prstGeom>
          <a:noFill/>
        </p:spPr>
        <p:txBody>
          <a:bodyPr wrap="square" rtlCol="0">
            <a:spAutoFit/>
          </a:bodyPr>
          <a:lstStyle/>
          <a:p>
            <a:r>
              <a:rPr lang="en-US" sz="1200">
                <a:latin typeface="+mj-lt"/>
              </a:rPr>
              <a:t>The digestive tract in our bodies begins with the mouth.</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We came to the show to see the dancing dogs.</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interrogate</a:t>
            </a:r>
          </a:p>
        </p:txBody>
      </p:sp>
    </p:spTree>
    <p:extLst>
      <p:ext uri="{BB962C8B-B14F-4D97-AF65-F5344CB8AC3E}">
        <p14:creationId xmlns:p14="http://schemas.microsoft.com/office/powerpoint/2010/main" val="963544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Until 1840 the population of the United States was mainly made up of people of English decent.  The first large wave of immigration occurred in the years between 1840 and 1850, during which there was an </a:t>
            </a:r>
            <a:r>
              <a:rPr lang="en-US" sz="1200" b="1" dirty="0">
                <a:latin typeface="+mj-lt"/>
              </a:rPr>
              <a:t>influx</a:t>
            </a:r>
            <a:r>
              <a:rPr lang="en-US" sz="1200" dirty="0">
                <a:latin typeface="+mj-lt"/>
              </a:rPr>
              <a:t> of Germans and Irish.</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21</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influx </a:t>
            </a:r>
            <a:r>
              <a:rPr lang="en-US" sz="1200" dirty="0">
                <a:latin typeface="+mj-lt"/>
              </a:rPr>
              <a:t>means:</a:t>
            </a:r>
          </a:p>
        </p:txBody>
      </p:sp>
      <p:cxnSp>
        <p:nvCxnSpPr>
          <p:cNvPr id="26" name="Straight Connector 25"/>
          <p:cNvCxnSpPr/>
          <p:nvPr/>
        </p:nvCxnSpPr>
        <p:spPr>
          <a:xfrm>
            <a:off x="2028180" y="4154053"/>
            <a:ext cx="52537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The </a:t>
            </a:r>
            <a:r>
              <a:rPr lang="en-US" sz="1200" u="sng" dirty="0">
                <a:latin typeface="+mj-lt"/>
              </a:rPr>
              <a:t>winning</a:t>
            </a:r>
            <a:r>
              <a:rPr lang="en-US" sz="1200" dirty="0">
                <a:latin typeface="+mj-lt"/>
              </a:rPr>
              <a:t> team will make it to the playoffs.</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approve          move          sin          support</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308407" y="9242664"/>
            <a:ext cx="5660357" cy="276999"/>
          </a:xfrm>
          <a:prstGeom prst="rect">
            <a:avLst/>
          </a:prstGeom>
          <a:noFill/>
        </p:spPr>
        <p:txBody>
          <a:bodyPr wrap="square" rtlCol="0">
            <a:spAutoFit/>
          </a:bodyPr>
          <a:lstStyle/>
          <a:p>
            <a:pPr algn="ctr"/>
            <a:r>
              <a:rPr lang="en-US" sz="1200" dirty="0">
                <a:latin typeface="+mj-lt"/>
              </a:rPr>
              <a:t>a) organize : file          b) basin : extract          c) vaccine : prevent         d) window : visibility</a:t>
            </a: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My grandmother turned a little hotdog stand into a                                      restaurant chain.</a:t>
            </a:r>
          </a:p>
        </p:txBody>
      </p:sp>
      <p:cxnSp>
        <p:nvCxnSpPr>
          <p:cNvPr id="77" name="Straight Connector 76"/>
          <p:cNvCxnSpPr/>
          <p:nvPr/>
        </p:nvCxnSpPr>
        <p:spPr>
          <a:xfrm>
            <a:off x="4651867" y="3156490"/>
            <a:ext cx="127817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affluent 		</a:t>
            </a:r>
            <a:r>
              <a:rPr lang="en-US" sz="1400" dirty="0"/>
              <a:t>☐</a:t>
            </a:r>
            <a:r>
              <a:rPr lang="en-US" sz="1200" dirty="0">
                <a:latin typeface="+mj-lt"/>
              </a:rPr>
              <a:t> fortunate 		</a:t>
            </a:r>
            <a:r>
              <a:rPr lang="en-US" sz="1400" dirty="0"/>
              <a:t>☐</a:t>
            </a:r>
            <a:r>
              <a:rPr lang="en-US" sz="1200" dirty="0">
                <a:latin typeface="+mj-lt"/>
              </a:rPr>
              <a:t> prosperous</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transgress</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Leonardo da Vinci painted the famous Mona Lisa.</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amass          deficit          </a:t>
            </a:r>
            <a:r>
              <a:rPr lang="en-US" sz="1200" dirty="0" err="1">
                <a:latin typeface="+mj-lt"/>
              </a:rPr>
              <a:t>matress</a:t>
            </a:r>
            <a:endParaRPr lang="en-US" sz="1200" dirty="0">
              <a:latin typeface="+mj-lt"/>
            </a:endParaRP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archetype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“arch” </a:t>
            </a:r>
            <a:r>
              <a:rPr lang="en-US" sz="1200" dirty="0">
                <a:latin typeface="+mj-lt"/>
              </a:rPr>
              <a:t>– ruler</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typ</a:t>
            </a:r>
            <a:r>
              <a:rPr lang="en-US" sz="1200" b="1" dirty="0">
                <a:latin typeface="+mj-lt"/>
              </a:rPr>
              <a:t>” </a:t>
            </a:r>
            <a:r>
              <a:rPr lang="en-US" sz="1200" dirty="0">
                <a:latin typeface="+mj-lt"/>
              </a:rPr>
              <a:t>– stamp, model</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011531" y="8901479"/>
            <a:ext cx="187742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monument : memorialize</a:t>
            </a:r>
            <a:endParaRPr lang="en-US" sz="1200" b="1" dirty="0">
              <a:latin typeface="+mj-lt"/>
            </a:endParaRPr>
          </a:p>
        </p:txBody>
      </p:sp>
    </p:spTree>
    <p:extLst>
      <p:ext uri="{BB962C8B-B14F-4D97-AF65-F5344CB8AC3E}">
        <p14:creationId xmlns:p14="http://schemas.microsoft.com/office/powerpoint/2010/main" val="10040518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21</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She wishes to become established in the art world, as her mother did.</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No I haven’t never drove to the </a:t>
            </a:r>
            <a:r>
              <a:rPr lang="en-US" sz="1200" dirty="0" err="1">
                <a:latin typeface="+mj-lt"/>
              </a:rPr>
              <a:t>colorado</a:t>
            </a:r>
            <a:r>
              <a:rPr lang="en-US" sz="1200" dirty="0">
                <a:latin typeface="+mj-lt"/>
              </a:rPr>
              <a:t> desert for thanksgiving miss </a:t>
            </a:r>
            <a:r>
              <a:rPr lang="en-US" sz="1200" dirty="0" err="1">
                <a:latin typeface="+mj-lt"/>
              </a:rPr>
              <a:t>lund</a:t>
            </a:r>
            <a:r>
              <a:rPr lang="en-US" sz="1200" dirty="0">
                <a:latin typeface="+mj-lt"/>
              </a:rPr>
              <a:t> says last </a:t>
            </a:r>
            <a:r>
              <a:rPr lang="en-US" sz="1200" dirty="0" err="1">
                <a:latin typeface="+mj-lt"/>
              </a:rPr>
              <a:t>monday</a:t>
            </a:r>
            <a:endParaRPr lang="en-US" sz="1200" dirty="0">
              <a:latin typeface="+mj-lt"/>
            </a:endParaRP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the following might be </a:t>
            </a:r>
            <a:r>
              <a:rPr lang="en-US" sz="1200" b="1" dirty="0">
                <a:latin typeface="+mj-lt"/>
              </a:rPr>
              <a:t>vulnerable</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 newborn baby</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 gullible person</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an unarmed soldier</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 wounded bear cub</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Unfortunately I didn’t make the team but I was asked to be the team manager.</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clear          inconclusive          risky          comforting</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ambiguous</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8" y="5527210"/>
            <a:ext cx="2257116" cy="830997"/>
          </a:xfrm>
          <a:prstGeom prst="rect">
            <a:avLst/>
          </a:prstGeom>
          <a:noFill/>
        </p:spPr>
        <p:txBody>
          <a:bodyPr wrap="square" rtlCol="0">
            <a:spAutoFit/>
          </a:bodyPr>
          <a:lstStyle/>
          <a:p>
            <a:r>
              <a:rPr lang="en-US" sz="1200" dirty="0">
                <a:latin typeface="+mj-lt"/>
              </a:rPr>
              <a:t>Plants comprise the base of our food chain. They are called producers. They can make their own food.</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I can be rich if I would just save my money.</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548614"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a:latin typeface="+mj-lt"/>
              </a:rPr>
              <a:t>glut</a:t>
            </a:r>
          </a:p>
          <a:p>
            <a:r>
              <a:rPr lang="en-US" sz="1200" dirty="0">
                <a:latin typeface="+mj-lt"/>
              </a:rPr>
              <a:t>1. n. A much larger supply than is needed</a:t>
            </a:r>
          </a:p>
          <a:p>
            <a:r>
              <a:rPr lang="en-US" sz="1200" dirty="0">
                <a:latin typeface="+mj-lt"/>
              </a:rPr>
              <a:t>2. v. To supply a much larger amount than is needed</a:t>
            </a:r>
          </a:p>
          <a:p>
            <a:r>
              <a:rPr lang="en-US" sz="1200" dirty="0">
                <a:latin typeface="+mj-lt"/>
              </a:rPr>
              <a:t>3. v. To eat or consume in excess</a:t>
            </a:r>
          </a:p>
        </p:txBody>
      </p:sp>
      <p:sp>
        <p:nvSpPr>
          <p:cNvPr id="91" name="TextBox 90"/>
          <p:cNvSpPr txBox="1"/>
          <p:nvPr/>
        </p:nvSpPr>
        <p:spPr>
          <a:xfrm>
            <a:off x="4950818" y="7828923"/>
            <a:ext cx="2282081" cy="646331"/>
          </a:xfrm>
          <a:prstGeom prst="rect">
            <a:avLst/>
          </a:prstGeom>
          <a:noFill/>
        </p:spPr>
        <p:txBody>
          <a:bodyPr wrap="square" rtlCol="0">
            <a:spAutoFit/>
          </a:bodyPr>
          <a:lstStyle/>
          <a:p>
            <a:r>
              <a:rPr lang="en-US" sz="1200" dirty="0">
                <a:latin typeface="+mj-lt"/>
              </a:rPr>
              <a:t>The glut of houses for sale has dramatically driven home prices down.</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We told my uncle that smoking is prohibited at the hospital.</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surrealism</a:t>
            </a:r>
          </a:p>
        </p:txBody>
      </p:sp>
    </p:spTree>
    <p:extLst>
      <p:ext uri="{BB962C8B-B14F-4D97-AF65-F5344CB8AC3E}">
        <p14:creationId xmlns:p14="http://schemas.microsoft.com/office/powerpoint/2010/main" val="4065339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It is no wonder that disease was </a:t>
            </a:r>
            <a:r>
              <a:rPr lang="en-US" sz="1200" b="1" dirty="0">
                <a:latin typeface="+mj-lt"/>
              </a:rPr>
              <a:t>rampant</a:t>
            </a:r>
            <a:r>
              <a:rPr lang="en-US" sz="1200" dirty="0">
                <a:latin typeface="+mj-lt"/>
              </a:rPr>
              <a:t> among the tenement dwellers.  They did not have sufficient food, sunlight, and air.  It was nearly impossible for them to cover the expense of proper medical care.  Epidemics were frequent and devastating.</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22</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rampant </a:t>
            </a:r>
            <a:r>
              <a:rPr lang="en-US" sz="1200" dirty="0">
                <a:latin typeface="+mj-lt"/>
              </a:rPr>
              <a:t>means:</a:t>
            </a:r>
          </a:p>
        </p:txBody>
      </p:sp>
      <p:cxnSp>
        <p:nvCxnSpPr>
          <p:cNvPr id="26" name="Straight Connector 25"/>
          <p:cNvCxnSpPr/>
          <p:nvPr/>
        </p:nvCxnSpPr>
        <p:spPr>
          <a:xfrm>
            <a:off x="2227561" y="4154053"/>
            <a:ext cx="505436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Kimberly stopped </a:t>
            </a:r>
            <a:r>
              <a:rPr lang="en-US" sz="1200" u="sng" dirty="0">
                <a:latin typeface="+mj-lt"/>
              </a:rPr>
              <a:t>to buy</a:t>
            </a:r>
            <a:r>
              <a:rPr lang="en-US" sz="1200" dirty="0">
                <a:latin typeface="+mj-lt"/>
              </a:rPr>
              <a:t> a book on her way home.</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weak          emotional          loud          powerful</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120281" y="9242664"/>
            <a:ext cx="5978104" cy="276999"/>
          </a:xfrm>
          <a:prstGeom prst="rect">
            <a:avLst/>
          </a:prstGeom>
          <a:noFill/>
        </p:spPr>
        <p:txBody>
          <a:bodyPr wrap="square" rtlCol="0">
            <a:spAutoFit/>
          </a:bodyPr>
          <a:lstStyle/>
          <a:p>
            <a:pPr algn="ctr"/>
            <a:r>
              <a:rPr lang="en-US" sz="1200">
                <a:latin typeface="+mj-lt"/>
              </a:rPr>
              <a:t>a) essay : poem          b) metal : aluminum          c) algebra : geometry         d) canvas : fabric</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Only the most                                     plant species survived the deadly fungus.</a:t>
            </a:r>
          </a:p>
        </p:txBody>
      </p:sp>
      <p:cxnSp>
        <p:nvCxnSpPr>
          <p:cNvPr id="77" name="Straight Connector 76"/>
          <p:cNvCxnSpPr/>
          <p:nvPr/>
        </p:nvCxnSpPr>
        <p:spPr>
          <a:xfrm>
            <a:off x="2832577" y="3156491"/>
            <a:ext cx="122298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resilient 		</a:t>
            </a:r>
            <a:r>
              <a:rPr lang="en-US" sz="1400" dirty="0"/>
              <a:t>☐</a:t>
            </a:r>
            <a:r>
              <a:rPr lang="en-US" sz="1200" dirty="0">
                <a:latin typeface="+mj-lt"/>
              </a:rPr>
              <a:t> tenacious 		</a:t>
            </a:r>
            <a:r>
              <a:rPr lang="en-US" sz="1400" dirty="0"/>
              <a:t>☐</a:t>
            </a:r>
            <a:r>
              <a:rPr lang="en-US" sz="1200" dirty="0">
                <a:latin typeface="+mj-lt"/>
              </a:rPr>
              <a:t> hardy</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virile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a:latin typeface="+mj-lt"/>
              </a:rPr>
              <a:t>Our </a:t>
            </a:r>
            <a:r>
              <a:rPr lang="en-US" sz="1200" dirty="0">
                <a:latin typeface="+mj-lt"/>
              </a:rPr>
              <a:t>planet was invaded by aliens.</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integrity          </a:t>
            </a:r>
            <a:r>
              <a:rPr lang="en-US" sz="1200" dirty="0" err="1">
                <a:latin typeface="+mj-lt"/>
              </a:rPr>
              <a:t>oppisite</a:t>
            </a:r>
            <a:r>
              <a:rPr lang="en-US" sz="1200" dirty="0">
                <a:latin typeface="+mj-lt"/>
              </a:rPr>
              <a:t>          distress</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absolve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“ab” </a:t>
            </a:r>
            <a:r>
              <a:rPr lang="en-US" sz="1200" dirty="0">
                <a:latin typeface="+mj-lt"/>
              </a:rPr>
              <a:t>– away, from</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solv</a:t>
            </a:r>
            <a:r>
              <a:rPr lang="en-US" sz="1200" b="1" dirty="0">
                <a:latin typeface="+mj-lt"/>
              </a:rPr>
              <a:t>” </a:t>
            </a:r>
            <a:r>
              <a:rPr lang="en-US" sz="1200" dirty="0">
                <a:latin typeface="+mj-lt"/>
              </a:rPr>
              <a:t>– loosen, set free</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fantasy : genre</a:t>
            </a:r>
          </a:p>
        </p:txBody>
      </p:sp>
    </p:spTree>
    <p:extLst>
      <p:ext uri="{BB962C8B-B14F-4D97-AF65-F5344CB8AC3E}">
        <p14:creationId xmlns:p14="http://schemas.microsoft.com/office/powerpoint/2010/main" val="6979943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22</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Notice the bright plumage of the male birds.</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when </a:t>
            </a:r>
            <a:r>
              <a:rPr lang="en-US" sz="1200" dirty="0" err="1">
                <a:latin typeface="+mj-lt"/>
              </a:rPr>
              <a:t>i</a:t>
            </a:r>
            <a:r>
              <a:rPr lang="en-US" sz="1200" dirty="0">
                <a:latin typeface="+mj-lt"/>
              </a:rPr>
              <a:t> </a:t>
            </a:r>
            <a:r>
              <a:rPr lang="en-US" sz="1200" dirty="0" err="1">
                <a:latin typeface="+mj-lt"/>
              </a:rPr>
              <a:t>shaked</a:t>
            </a:r>
            <a:r>
              <a:rPr lang="en-US" sz="1200" dirty="0">
                <a:latin typeface="+mj-lt"/>
              </a:rPr>
              <a:t> the branch a shower of dead leaves fell</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might make you </a:t>
            </a:r>
            <a:r>
              <a:rPr lang="en-US" sz="1200" b="1" dirty="0">
                <a:latin typeface="+mj-lt"/>
              </a:rPr>
              <a:t>aghast</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receiving a birthday present</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seeing a car accident</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sleeping in on Saturday</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breaking a valuable sculpture</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The painter is inspired by Impressionist artists of the past Claude Monet, especially.</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fierce          plain          ornate          meek</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vehement</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059025" y="5610056"/>
            <a:ext cx="2405839" cy="646331"/>
          </a:xfrm>
          <a:prstGeom prst="rect">
            <a:avLst/>
          </a:prstGeom>
          <a:noFill/>
        </p:spPr>
        <p:txBody>
          <a:bodyPr wrap="square" rtlCol="0">
            <a:spAutoFit/>
          </a:bodyPr>
          <a:lstStyle/>
          <a:p>
            <a:r>
              <a:rPr lang="en-US" sz="1200" dirty="0">
                <a:latin typeface="+mj-lt"/>
              </a:rPr>
              <a:t>The candidate purchased a billboard advertisement. She wants to be elected to the school board.</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I cooked dinner and the dessert was made by my father.</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ar•ray</a:t>
            </a:r>
            <a:endParaRPr lang="en-US" sz="1200" b="1" dirty="0">
              <a:latin typeface="+mj-lt"/>
            </a:endParaRPr>
          </a:p>
          <a:p>
            <a:r>
              <a:rPr lang="en-US" sz="1200" dirty="0">
                <a:latin typeface="+mj-lt"/>
              </a:rPr>
              <a:t>1. n. A large group of people or things</a:t>
            </a:r>
          </a:p>
          <a:p>
            <a:r>
              <a:rPr lang="en-US" sz="1200" dirty="0">
                <a:latin typeface="+mj-lt"/>
              </a:rPr>
              <a:t>2. n. An orderly arrangement or display</a:t>
            </a:r>
          </a:p>
          <a:p>
            <a:r>
              <a:rPr lang="en-US" sz="1200" dirty="0">
                <a:latin typeface="+mj-lt"/>
              </a:rPr>
              <a:t>3. v. To place in order</a:t>
            </a:r>
          </a:p>
        </p:txBody>
      </p:sp>
      <p:sp>
        <p:nvSpPr>
          <p:cNvPr id="91" name="TextBox 90"/>
          <p:cNvSpPr txBox="1"/>
          <p:nvPr/>
        </p:nvSpPr>
        <p:spPr>
          <a:xfrm>
            <a:off x="4950818" y="7828923"/>
            <a:ext cx="2282081" cy="461665"/>
          </a:xfrm>
          <a:prstGeom prst="rect">
            <a:avLst/>
          </a:prstGeom>
          <a:noFill/>
        </p:spPr>
        <p:txBody>
          <a:bodyPr wrap="square" rtlCol="0">
            <a:spAutoFit/>
          </a:bodyPr>
          <a:lstStyle/>
          <a:p>
            <a:r>
              <a:rPr lang="en-US" sz="1200" dirty="0">
                <a:latin typeface="+mj-lt"/>
              </a:rPr>
              <a:t>The captain needed to array his soldiers in an orderly formation.</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You will enjoy traveling when you are retired.</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apathy</a:t>
            </a:r>
          </a:p>
        </p:txBody>
      </p:sp>
    </p:spTree>
    <p:extLst>
      <p:ext uri="{BB962C8B-B14F-4D97-AF65-F5344CB8AC3E}">
        <p14:creationId xmlns:p14="http://schemas.microsoft.com/office/powerpoint/2010/main" val="18931371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When the team members gathered at the start of the season, they were eager to meet their former coach’s </a:t>
            </a:r>
            <a:r>
              <a:rPr lang="en-US" sz="1200" b="1" dirty="0">
                <a:latin typeface="+mj-lt"/>
              </a:rPr>
              <a:t>successor</a:t>
            </a:r>
            <a:r>
              <a:rPr lang="en-US" sz="1200" dirty="0">
                <a:latin typeface="+mj-lt"/>
              </a:rPr>
              <a:t>.  Many of the players felt that no one could live up to Coach McWilliams’s accomplishments.  Fortunately, the new coach was a strong and inspiring leader.</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23</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successor </a:t>
            </a:r>
            <a:r>
              <a:rPr lang="en-US" sz="1200" dirty="0">
                <a:latin typeface="+mj-lt"/>
              </a:rPr>
              <a:t>means:</a:t>
            </a:r>
          </a:p>
        </p:txBody>
      </p:sp>
      <p:cxnSp>
        <p:nvCxnSpPr>
          <p:cNvPr id="26" name="Straight Connector 25"/>
          <p:cNvCxnSpPr/>
          <p:nvPr/>
        </p:nvCxnSpPr>
        <p:spPr>
          <a:xfrm>
            <a:off x="2310847" y="4154053"/>
            <a:ext cx="497108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McKayla and Devon are the </a:t>
            </a:r>
            <a:r>
              <a:rPr lang="en-US" sz="1200" u="sng" dirty="0">
                <a:latin typeface="+mj-lt"/>
              </a:rPr>
              <a:t>singing</a:t>
            </a:r>
            <a:r>
              <a:rPr lang="en-US" sz="1200" dirty="0">
                <a:latin typeface="+mj-lt"/>
              </a:rPr>
              <a:t> duo in the musical tonight.</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envy           assist          persevere          fail</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088625" y="9242664"/>
            <a:ext cx="6082196" cy="276999"/>
          </a:xfrm>
          <a:prstGeom prst="rect">
            <a:avLst/>
          </a:prstGeom>
          <a:noFill/>
        </p:spPr>
        <p:txBody>
          <a:bodyPr wrap="square" rtlCol="0">
            <a:spAutoFit/>
          </a:bodyPr>
          <a:lstStyle/>
          <a:p>
            <a:pPr algn="ctr"/>
            <a:r>
              <a:rPr lang="en-US" sz="1200">
                <a:latin typeface="+mj-lt"/>
              </a:rPr>
              <a:t>a) light bulb : filament          b) processor : computer          c) knife : plate          d) traffic : car</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While the wet suit kept me warm in the water, it was quite                                     to put on.</a:t>
            </a:r>
          </a:p>
        </p:txBody>
      </p:sp>
      <p:cxnSp>
        <p:nvCxnSpPr>
          <p:cNvPr id="77" name="Straight Connector 76"/>
          <p:cNvCxnSpPr/>
          <p:nvPr/>
        </p:nvCxnSpPr>
        <p:spPr>
          <a:xfrm>
            <a:off x="5102051" y="315649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cumbersome 	</a:t>
            </a:r>
            <a:r>
              <a:rPr lang="en-US" sz="1400" dirty="0"/>
              <a:t>☐</a:t>
            </a:r>
            <a:r>
              <a:rPr lang="en-US" sz="1200" dirty="0">
                <a:latin typeface="+mj-lt"/>
              </a:rPr>
              <a:t> clumsy 		</a:t>
            </a:r>
            <a:r>
              <a:rPr lang="en-US" sz="1400" dirty="0"/>
              <a:t>☐</a:t>
            </a:r>
            <a:r>
              <a:rPr lang="en-US" sz="1200" dirty="0">
                <a:latin typeface="+mj-lt"/>
              </a:rPr>
              <a:t> awkward</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covet</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unusual creatures of the rainforest captivated Helton.</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budget          chaste          </a:t>
            </a:r>
            <a:r>
              <a:rPr lang="en-US" sz="1200" dirty="0" err="1">
                <a:latin typeface="+mj-lt"/>
              </a:rPr>
              <a:t>aknowledgment</a:t>
            </a:r>
            <a:endParaRPr lang="en-US" sz="1200" dirty="0">
              <a:latin typeface="+mj-lt"/>
            </a:endParaRP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disperse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763636" cy="276999"/>
          </a:xfrm>
          <a:prstGeom prst="rect">
            <a:avLst/>
          </a:prstGeom>
          <a:noFill/>
        </p:spPr>
        <p:txBody>
          <a:bodyPr wrap="square" rtlCol="0">
            <a:spAutoFit/>
          </a:bodyPr>
          <a:lstStyle/>
          <a:p>
            <a:r>
              <a:rPr lang="en-US" sz="1200" b="1" dirty="0">
                <a:latin typeface="+mj-lt"/>
              </a:rPr>
              <a:t>“dis” </a:t>
            </a:r>
            <a:r>
              <a:rPr lang="en-US" sz="1200" dirty="0">
                <a:latin typeface="+mj-lt"/>
              </a:rPr>
              <a:t>– apart, opposite of</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spers</a:t>
            </a:r>
            <a:r>
              <a:rPr lang="en-US" sz="1200" b="1" dirty="0">
                <a:latin typeface="+mj-lt"/>
              </a:rPr>
              <a:t>” </a:t>
            </a:r>
            <a:r>
              <a:rPr lang="en-US" sz="1200" dirty="0">
                <a:latin typeface="+mj-lt"/>
              </a:rPr>
              <a:t>– sprinkle</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wick : candle</a:t>
            </a:r>
          </a:p>
        </p:txBody>
      </p:sp>
    </p:spTree>
    <p:extLst>
      <p:ext uri="{BB962C8B-B14F-4D97-AF65-F5344CB8AC3E}">
        <p14:creationId xmlns:p14="http://schemas.microsoft.com/office/powerpoint/2010/main" val="1006796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23</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Can you tell me how to get to the nearest bus stop?</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she went to there apartment on balboa boulevard but they had already leaved for the east</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could be </a:t>
            </a:r>
            <a:r>
              <a:rPr lang="en-US" sz="1200" b="1" dirty="0">
                <a:latin typeface="+mj-lt"/>
              </a:rPr>
              <a:t>acquired</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age</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pets</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artwork</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language</a:t>
            </a:r>
          </a:p>
        </p:txBody>
      </p:sp>
      <p:sp>
        <p:nvSpPr>
          <p:cNvPr id="79" name="TextBox 78"/>
          <p:cNvSpPr txBox="1"/>
          <p:nvPr/>
        </p:nvSpPr>
        <p:spPr>
          <a:xfrm>
            <a:off x="941902" y="4197388"/>
            <a:ext cx="6449496" cy="276999"/>
          </a:xfrm>
          <a:prstGeom prst="rect">
            <a:avLst/>
          </a:prstGeom>
          <a:noFill/>
        </p:spPr>
        <p:txBody>
          <a:bodyPr wrap="square" rtlCol="0">
            <a:spAutoFit/>
          </a:bodyPr>
          <a:lstStyle/>
          <a:p>
            <a:pPr algn="ctr"/>
            <a:r>
              <a:rPr lang="en-US" sz="1200" dirty="0">
                <a:latin typeface="+mj-lt"/>
              </a:rPr>
              <a:t>Some of the residents Ms. Burke and Mr. Locke, for example were always griping to the manager.</a:t>
            </a:r>
          </a:p>
        </p:txBody>
      </p:sp>
      <p:sp>
        <p:nvSpPr>
          <p:cNvPr id="80" name="TextBox 79"/>
          <p:cNvSpPr txBox="1"/>
          <p:nvPr/>
        </p:nvSpPr>
        <p:spPr>
          <a:xfrm>
            <a:off x="2110683" y="4921725"/>
            <a:ext cx="3876649" cy="276999"/>
          </a:xfrm>
          <a:prstGeom prst="rect">
            <a:avLst/>
          </a:prstGeom>
          <a:noFill/>
        </p:spPr>
        <p:txBody>
          <a:bodyPr wrap="square" rtlCol="0">
            <a:spAutoFit/>
          </a:bodyPr>
          <a:lstStyle/>
          <a:p>
            <a:pPr algn="ctr"/>
            <a:r>
              <a:rPr lang="en-US" sz="1200">
                <a:latin typeface="+mj-lt"/>
              </a:rPr>
              <a:t>questionable          authentic          natural          predictable</a:t>
            </a:r>
            <a:endParaRPr lang="en-US" sz="1200" dirty="0">
              <a:latin typeface="+mj-lt"/>
            </a:endParaRP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genuine</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8" y="5529482"/>
            <a:ext cx="2257116" cy="830997"/>
          </a:xfrm>
          <a:prstGeom prst="rect">
            <a:avLst/>
          </a:prstGeom>
          <a:noFill/>
        </p:spPr>
        <p:txBody>
          <a:bodyPr wrap="square" rtlCol="0">
            <a:spAutoFit/>
          </a:bodyPr>
          <a:lstStyle/>
          <a:p>
            <a:r>
              <a:rPr lang="en-US" sz="1200" dirty="0">
                <a:latin typeface="+mj-lt"/>
              </a:rPr>
              <a:t>Marco cannot attend Mae and Dan’s wedding. Sebastian cannot attend Mae and Dan’s wedding. Mae and Dan will marry in July.</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The empty seats were filled by the audience members, and the show began.</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wan•ton</a:t>
            </a:r>
            <a:endParaRPr lang="en-US" sz="1200" b="1" dirty="0">
              <a:latin typeface="+mj-lt"/>
            </a:endParaRPr>
          </a:p>
          <a:p>
            <a:r>
              <a:rPr lang="en-US" sz="1200" dirty="0">
                <a:latin typeface="+mj-lt"/>
              </a:rPr>
              <a:t>1. adj. Ignoring what is right</a:t>
            </a:r>
          </a:p>
          <a:p>
            <a:r>
              <a:rPr lang="en-US" sz="1200" dirty="0">
                <a:latin typeface="+mj-lt"/>
              </a:rPr>
              <a:t>2. adj. Excessive or unrestrained</a:t>
            </a:r>
          </a:p>
          <a:p>
            <a:r>
              <a:rPr lang="en-US" sz="1200" dirty="0">
                <a:latin typeface="+mj-lt"/>
              </a:rPr>
              <a:t>3. adj. Playful or frolicsome</a:t>
            </a:r>
          </a:p>
        </p:txBody>
      </p:sp>
      <p:sp>
        <p:nvSpPr>
          <p:cNvPr id="91" name="TextBox 90"/>
          <p:cNvSpPr txBox="1"/>
          <p:nvPr/>
        </p:nvSpPr>
        <p:spPr>
          <a:xfrm>
            <a:off x="4950818" y="7828923"/>
            <a:ext cx="2282081" cy="461665"/>
          </a:xfrm>
          <a:prstGeom prst="rect">
            <a:avLst/>
          </a:prstGeom>
          <a:noFill/>
        </p:spPr>
        <p:txBody>
          <a:bodyPr wrap="square" rtlCol="0">
            <a:spAutoFit/>
          </a:bodyPr>
          <a:lstStyle/>
          <a:p>
            <a:r>
              <a:rPr lang="en-US" sz="1200" dirty="0">
                <a:latin typeface="+mj-lt"/>
              </a:rPr>
              <a:t>I avoid going to buffets because they lead to wanton eating.</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The officer arrested him for speeding and running a stop sign.</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subordinate</a:t>
            </a:r>
          </a:p>
        </p:txBody>
      </p:sp>
    </p:spTree>
    <p:extLst>
      <p:ext uri="{BB962C8B-B14F-4D97-AF65-F5344CB8AC3E}">
        <p14:creationId xmlns:p14="http://schemas.microsoft.com/office/powerpoint/2010/main" val="10874425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Madame Kyra led us into a darkened room.  The atmosphere was heavy with elements of magic and secrecy.  I couldn’t believe that we had entered this </a:t>
            </a:r>
            <a:r>
              <a:rPr lang="en-US" sz="1200" b="1" dirty="0">
                <a:latin typeface="+mj-lt"/>
              </a:rPr>
              <a:t>occult</a:t>
            </a:r>
            <a:r>
              <a:rPr lang="en-US" sz="1200" dirty="0">
                <a:latin typeface="+mj-lt"/>
              </a:rPr>
              <a:t> world of mystery.  I was beginning to wish I were back at school, experiencing a very ordinary day as an 8th grader.</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24</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occult </a:t>
            </a:r>
            <a:r>
              <a:rPr lang="en-US" sz="1200" dirty="0">
                <a:latin typeface="+mj-lt"/>
              </a:rPr>
              <a:t>means:</a:t>
            </a:r>
          </a:p>
        </p:txBody>
      </p:sp>
      <p:cxnSp>
        <p:nvCxnSpPr>
          <p:cNvPr id="26" name="Straight Connector 25"/>
          <p:cNvCxnSpPr/>
          <p:nvPr/>
        </p:nvCxnSpPr>
        <p:spPr>
          <a:xfrm>
            <a:off x="2085997" y="4154053"/>
            <a:ext cx="519593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u="sng" dirty="0">
                <a:latin typeface="+mj-lt"/>
              </a:rPr>
              <a:t>Going</a:t>
            </a:r>
            <a:r>
              <a:rPr lang="en-US" sz="1200" dirty="0">
                <a:latin typeface="+mj-lt"/>
              </a:rPr>
              <a:t> to school today took all of my energy.</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sell          give          obtain          deliver</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864461" y="9242664"/>
            <a:ext cx="6479142" cy="276999"/>
          </a:xfrm>
          <a:prstGeom prst="rect">
            <a:avLst/>
          </a:prstGeom>
          <a:noFill/>
        </p:spPr>
        <p:txBody>
          <a:bodyPr wrap="square" rtlCol="0">
            <a:spAutoFit/>
          </a:bodyPr>
          <a:lstStyle/>
          <a:p>
            <a:pPr algn="ctr"/>
            <a:r>
              <a:rPr lang="en-US" sz="1200">
                <a:latin typeface="+mj-lt"/>
              </a:rPr>
              <a:t>a) victory : battle          b) feud : skirmish          c) harmony : discord          d) appreciation : consensus</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He was terrified that his peers would                                     him at school.</a:t>
            </a:r>
          </a:p>
        </p:txBody>
      </p:sp>
      <p:cxnSp>
        <p:nvCxnSpPr>
          <p:cNvPr id="77" name="Straight Connector 76"/>
          <p:cNvCxnSpPr/>
          <p:nvPr/>
        </p:nvCxnSpPr>
        <p:spPr>
          <a:xfrm>
            <a:off x="4303911" y="3156490"/>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banter 		</a:t>
            </a:r>
            <a:r>
              <a:rPr lang="en-US" sz="1400" dirty="0"/>
              <a:t>☐</a:t>
            </a:r>
            <a:r>
              <a:rPr lang="en-US" sz="1200" dirty="0">
                <a:latin typeface="+mj-lt"/>
              </a:rPr>
              <a:t> taunt 		</a:t>
            </a:r>
            <a:r>
              <a:rPr lang="en-US" sz="1400" dirty="0"/>
              <a:t>☐</a:t>
            </a:r>
            <a:r>
              <a:rPr lang="en-US" sz="1200" dirty="0">
                <a:latin typeface="+mj-lt"/>
              </a:rPr>
              <a:t> ridicule</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procure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Surprisingly, the winning goal was scored by Raquel.</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err="1">
                <a:latin typeface="+mj-lt"/>
              </a:rPr>
              <a:t>incredable</a:t>
            </a:r>
            <a:r>
              <a:rPr lang="en-US" sz="1200" dirty="0">
                <a:latin typeface="+mj-lt"/>
              </a:rPr>
              <a:t>          eliminate          angular</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contradict</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461665"/>
          </a:xfrm>
          <a:prstGeom prst="rect">
            <a:avLst/>
          </a:prstGeom>
          <a:noFill/>
        </p:spPr>
        <p:txBody>
          <a:bodyPr wrap="square" rtlCol="0">
            <a:spAutoFit/>
          </a:bodyPr>
          <a:lstStyle/>
          <a:p>
            <a:r>
              <a:rPr lang="en-US" sz="1200" b="1" dirty="0">
                <a:latin typeface="+mj-lt"/>
              </a:rPr>
              <a:t>“contra” </a:t>
            </a:r>
            <a:r>
              <a:rPr lang="en-US" sz="1200" dirty="0">
                <a:latin typeface="+mj-lt"/>
              </a:rPr>
              <a:t>– against</a:t>
            </a:r>
            <a:r>
              <a:rPr lang="en-US" sz="1200" b="1" dirty="0">
                <a:latin typeface="+mj-lt"/>
              </a:rPr>
              <a:t>	</a:t>
            </a:r>
            <a:endParaRPr lang="en-US" sz="1200" dirty="0">
              <a:latin typeface="+mj-lt"/>
            </a:endParaRP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dict</a:t>
            </a:r>
            <a:r>
              <a:rPr lang="en-US" sz="1200" b="1" dirty="0">
                <a:latin typeface="+mj-lt"/>
              </a:rPr>
              <a:t>” </a:t>
            </a:r>
            <a:r>
              <a:rPr lang="en-US" sz="1200" dirty="0">
                <a:latin typeface="+mj-lt"/>
              </a:rPr>
              <a:t>– to speak or say</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honor : humiliation</a:t>
            </a:r>
          </a:p>
        </p:txBody>
      </p:sp>
    </p:spTree>
    <p:extLst>
      <p:ext uri="{BB962C8B-B14F-4D97-AF65-F5344CB8AC3E}">
        <p14:creationId xmlns:p14="http://schemas.microsoft.com/office/powerpoint/2010/main" val="3315238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24</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Mr. Raj keeps a very tidy and organized office.</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962526" y="2188703"/>
            <a:ext cx="6049658" cy="276999"/>
          </a:xfrm>
          <a:prstGeom prst="rect">
            <a:avLst/>
          </a:prstGeom>
          <a:noFill/>
        </p:spPr>
        <p:txBody>
          <a:bodyPr wrap="square" rtlCol="0">
            <a:spAutoFit/>
          </a:bodyPr>
          <a:lstStyle/>
          <a:p>
            <a:pPr algn="ctr"/>
            <a:r>
              <a:rPr lang="en-US" sz="1200" dirty="0">
                <a:latin typeface="+mj-lt"/>
              </a:rPr>
              <a:t>the orange county register announced that mayor </a:t>
            </a:r>
            <a:r>
              <a:rPr lang="en-US" sz="1200" dirty="0" err="1">
                <a:latin typeface="+mj-lt"/>
              </a:rPr>
              <a:t>chen</a:t>
            </a:r>
            <a:r>
              <a:rPr lang="en-US" sz="1200" dirty="0">
                <a:latin typeface="+mj-lt"/>
              </a:rPr>
              <a:t> would speak on Television at 630 pm</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might </a:t>
            </a:r>
            <a:r>
              <a:rPr lang="en-US" sz="1200" b="1" dirty="0">
                <a:latin typeface="+mj-lt"/>
              </a:rPr>
              <a:t>fluster</a:t>
            </a:r>
            <a:r>
              <a:rPr lang="en-US" sz="1200" dirty="0">
                <a:latin typeface="+mj-lt"/>
              </a:rPr>
              <a:t> a theatre actor?</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 standing ovation</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forgetting a line</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hecklers in the audience</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reading the script</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I hope in the future though I have my doubts he will be forthright with such matters.</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harmless          artistic          dangerous          mild</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innocuous</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646331"/>
          </a:xfrm>
          <a:prstGeom prst="rect">
            <a:avLst/>
          </a:prstGeom>
          <a:noFill/>
        </p:spPr>
        <p:txBody>
          <a:bodyPr wrap="square" rtlCol="0">
            <a:spAutoFit/>
          </a:bodyPr>
          <a:lstStyle/>
          <a:p>
            <a:r>
              <a:rPr lang="en-US" sz="1200" dirty="0">
                <a:latin typeface="+mj-lt"/>
              </a:rPr>
              <a:t>Stewart went to the gym on Friday morning. After that, he went to the grocery store.</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My dog would definitely bark if he sees a stranger.</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prop•a•gate</a:t>
            </a:r>
            <a:endParaRPr lang="en-US" sz="1200" b="1" dirty="0">
              <a:latin typeface="+mj-lt"/>
            </a:endParaRPr>
          </a:p>
          <a:p>
            <a:r>
              <a:rPr lang="en-US" sz="1200" dirty="0">
                <a:latin typeface="+mj-lt"/>
              </a:rPr>
              <a:t>1. v. To reproduce</a:t>
            </a:r>
          </a:p>
          <a:p>
            <a:r>
              <a:rPr lang="en-US" sz="1200" dirty="0">
                <a:latin typeface="+mj-lt"/>
              </a:rPr>
              <a:t>2. v. To cause to reproduce</a:t>
            </a:r>
          </a:p>
          <a:p>
            <a:r>
              <a:rPr lang="en-US" sz="1200" dirty="0">
                <a:latin typeface="+mj-lt"/>
              </a:rPr>
              <a:t>3. v. To foster the spread of</a:t>
            </a:r>
          </a:p>
        </p:txBody>
      </p:sp>
      <p:sp>
        <p:nvSpPr>
          <p:cNvPr id="91" name="TextBox 90"/>
          <p:cNvSpPr txBox="1"/>
          <p:nvPr/>
        </p:nvSpPr>
        <p:spPr>
          <a:xfrm>
            <a:off x="4381500" y="7828923"/>
            <a:ext cx="2910183" cy="461665"/>
          </a:xfrm>
          <a:prstGeom prst="rect">
            <a:avLst/>
          </a:prstGeom>
          <a:noFill/>
        </p:spPr>
        <p:txBody>
          <a:bodyPr wrap="square" rtlCol="0">
            <a:spAutoFit/>
          </a:bodyPr>
          <a:lstStyle/>
          <a:p>
            <a:r>
              <a:rPr lang="en-US" sz="1200">
                <a:latin typeface="+mj-lt"/>
              </a:rPr>
              <a:t>Using a clipping from an adult plant, the farmer was able to propagate an entire crop.</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I noticed you limping at school today.</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retrospection</a:t>
            </a:r>
          </a:p>
        </p:txBody>
      </p:sp>
    </p:spTree>
    <p:extLst>
      <p:ext uri="{BB962C8B-B14F-4D97-AF65-F5344CB8AC3E}">
        <p14:creationId xmlns:p14="http://schemas.microsoft.com/office/powerpoint/2010/main" val="843150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I sometimes felt that I could tell in advance when something was going to happen.  I paid little attention to these </a:t>
            </a:r>
            <a:r>
              <a:rPr lang="en-US" sz="1200" b="1" dirty="0">
                <a:latin typeface="+mj-lt"/>
              </a:rPr>
              <a:t>premonitions</a:t>
            </a:r>
            <a:r>
              <a:rPr lang="en-US" sz="1200" dirty="0">
                <a:latin typeface="+mj-lt"/>
              </a:rPr>
              <a:t>, however, because they rarely occurred and I could not be certain of their accuracy.  I often joked that I should look into a career as a fortune-teller.</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25</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premonitions </a:t>
            </a:r>
            <a:r>
              <a:rPr lang="en-US" sz="1200" dirty="0">
                <a:latin typeface="+mj-lt"/>
              </a:rPr>
              <a:t>means:</a:t>
            </a:r>
          </a:p>
        </p:txBody>
      </p:sp>
      <p:cxnSp>
        <p:nvCxnSpPr>
          <p:cNvPr id="26" name="Straight Connector 25"/>
          <p:cNvCxnSpPr/>
          <p:nvPr/>
        </p:nvCxnSpPr>
        <p:spPr>
          <a:xfrm>
            <a:off x="2532180" y="4154053"/>
            <a:ext cx="47497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I hate </a:t>
            </a:r>
            <a:r>
              <a:rPr lang="en-US" sz="1200" u="sng" dirty="0">
                <a:latin typeface="+mj-lt"/>
              </a:rPr>
              <a:t>to interrupt</a:t>
            </a:r>
            <a:r>
              <a:rPr lang="en-US" sz="1200" dirty="0">
                <a:latin typeface="+mj-lt"/>
              </a:rPr>
              <a:t>, but I just can’t listen to this anymore.</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soothe          package          deliver          aggravate</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308407" y="9242664"/>
            <a:ext cx="5660357" cy="276999"/>
          </a:xfrm>
          <a:prstGeom prst="rect">
            <a:avLst/>
          </a:prstGeom>
          <a:noFill/>
        </p:spPr>
        <p:txBody>
          <a:bodyPr wrap="square" rtlCol="0">
            <a:spAutoFit/>
          </a:bodyPr>
          <a:lstStyle/>
          <a:p>
            <a:pPr algn="ctr"/>
            <a:r>
              <a:rPr lang="en-US" sz="1200" dirty="0">
                <a:latin typeface="+mj-lt"/>
              </a:rPr>
              <a:t>a) ardent : eager          b) avid : fierce          c) dismal : unique         d) intricate : broad</a:t>
            </a: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Many children                                      pop stars and professional athletes.</a:t>
            </a:r>
          </a:p>
        </p:txBody>
      </p:sp>
      <p:cxnSp>
        <p:nvCxnSpPr>
          <p:cNvPr id="77" name="Straight Connector 76"/>
          <p:cNvCxnSpPr/>
          <p:nvPr/>
        </p:nvCxnSpPr>
        <p:spPr>
          <a:xfrm>
            <a:off x="2993666" y="3156491"/>
            <a:ext cx="127502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flatter 		</a:t>
            </a:r>
            <a:r>
              <a:rPr lang="en-US" sz="1400" dirty="0"/>
              <a:t>☐</a:t>
            </a:r>
            <a:r>
              <a:rPr lang="en-US" sz="1200" dirty="0">
                <a:latin typeface="+mj-lt"/>
              </a:rPr>
              <a:t> adulate 		</a:t>
            </a:r>
            <a:r>
              <a:rPr lang="en-US" sz="1400" dirty="0"/>
              <a:t>☐</a:t>
            </a:r>
            <a:r>
              <a:rPr lang="en-US" sz="1200" dirty="0">
                <a:latin typeface="+mj-lt"/>
              </a:rPr>
              <a:t> worship</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err="1">
                <a:latin typeface="+mj-lt"/>
              </a:rPr>
              <a:t>assage</a:t>
            </a:r>
            <a:endParaRPr lang="en-US" sz="1200" b="1" dirty="0">
              <a:latin typeface="+mj-lt"/>
            </a:endParaRP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New Year’s party was enjoyed by everyone.</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attorneys          </a:t>
            </a:r>
            <a:r>
              <a:rPr lang="en-US" sz="1200" dirty="0" err="1">
                <a:latin typeface="+mj-lt"/>
              </a:rPr>
              <a:t>corpral</a:t>
            </a:r>
            <a:r>
              <a:rPr lang="en-US" sz="1200" dirty="0">
                <a:latin typeface="+mj-lt"/>
              </a:rPr>
              <a:t>          franchise</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doleful</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t>
            </a:r>
            <a:r>
              <a:rPr lang="en-US" sz="1200" b="1" dirty="0" err="1">
                <a:latin typeface="+mj-lt"/>
              </a:rPr>
              <a:t>dol</a:t>
            </a:r>
            <a:r>
              <a:rPr lang="en-US" sz="1200" b="1" dirty="0">
                <a:latin typeface="+mj-lt"/>
              </a:rPr>
              <a:t>” </a:t>
            </a:r>
            <a:r>
              <a:rPr lang="en-US" sz="1200" dirty="0">
                <a:latin typeface="+mj-lt"/>
              </a:rPr>
              <a:t>– pain</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ful</a:t>
            </a:r>
            <a:r>
              <a:rPr lang="en-US" sz="1200" b="1" dirty="0">
                <a:latin typeface="+mj-lt"/>
              </a:rPr>
              <a:t>” </a:t>
            </a:r>
            <a:r>
              <a:rPr lang="en-US" sz="1200" dirty="0">
                <a:latin typeface="+mj-lt"/>
              </a:rPr>
              <a:t>– to be full of</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073209" y="8901479"/>
            <a:ext cx="164958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devastated : damaged</a:t>
            </a:r>
            <a:endParaRPr lang="en-US" sz="1200" b="1" dirty="0">
              <a:latin typeface="+mj-lt"/>
            </a:endParaRPr>
          </a:p>
        </p:txBody>
      </p:sp>
    </p:spTree>
    <p:extLst>
      <p:ext uri="{BB962C8B-B14F-4D97-AF65-F5344CB8AC3E}">
        <p14:creationId xmlns:p14="http://schemas.microsoft.com/office/powerpoint/2010/main" val="1252887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The gypsies took their caravan south in the winter and north in the summer, stopping wherever they chose.  They did not enroll their children into school, and they seldom visited a doctor for medical care.  Leading such a </a:t>
            </a:r>
            <a:r>
              <a:rPr lang="en-US" sz="1200" b="1" dirty="0">
                <a:latin typeface="+mj-lt"/>
              </a:rPr>
              <a:t>vagrant</a:t>
            </a:r>
            <a:r>
              <a:rPr lang="en-US" sz="1200" dirty="0">
                <a:latin typeface="+mj-lt"/>
              </a:rPr>
              <a:t> lifestyle, they did not establish any permanent ties.</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vagrant </a:t>
            </a:r>
            <a:r>
              <a:rPr lang="en-US" sz="1200" dirty="0">
                <a:latin typeface="+mj-lt"/>
              </a:rPr>
              <a:t>means:</a:t>
            </a:r>
          </a:p>
        </p:txBody>
      </p:sp>
      <p:cxnSp>
        <p:nvCxnSpPr>
          <p:cNvPr id="26" name="Straight Connector 25"/>
          <p:cNvCxnSpPr/>
          <p:nvPr/>
        </p:nvCxnSpPr>
        <p:spPr>
          <a:xfrm>
            <a:off x="2145386" y="4152912"/>
            <a:ext cx="5136542" cy="11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Emma is floating in the </a:t>
            </a:r>
            <a:r>
              <a:rPr lang="en-US" sz="1200" u="sng" dirty="0">
                <a:latin typeface="+mj-lt"/>
              </a:rPr>
              <a:t>swimming</a:t>
            </a:r>
            <a:r>
              <a:rPr lang="en-US" sz="1200" dirty="0">
                <a:latin typeface="+mj-lt"/>
              </a:rPr>
              <a:t> pool.</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sweet          ripe          pleasing          crude</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928151" y="9242664"/>
            <a:ext cx="6319070" cy="276999"/>
          </a:xfrm>
          <a:prstGeom prst="rect">
            <a:avLst/>
          </a:prstGeom>
          <a:noFill/>
        </p:spPr>
        <p:txBody>
          <a:bodyPr wrap="square" rtlCol="0">
            <a:spAutoFit/>
          </a:bodyPr>
          <a:lstStyle/>
          <a:p>
            <a:pPr algn="ctr"/>
            <a:r>
              <a:rPr lang="en-US" sz="1200">
                <a:latin typeface="+mj-lt"/>
              </a:rPr>
              <a:t>a) travel : explore          b) confiscate : remove          c) groom : maintain          d) ignite : extinguish</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A                                      leader will not help our team maintain a positive outlook.</a:t>
            </a:r>
          </a:p>
        </p:txBody>
      </p:sp>
      <p:cxnSp>
        <p:nvCxnSpPr>
          <p:cNvPr id="77" name="Straight Connector 76"/>
          <p:cNvCxnSpPr/>
          <p:nvPr/>
        </p:nvCxnSpPr>
        <p:spPr>
          <a:xfrm>
            <a:off x="1919498" y="3163366"/>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morose		</a:t>
            </a:r>
            <a:r>
              <a:rPr lang="en-US" sz="1400" dirty="0"/>
              <a:t>☐</a:t>
            </a:r>
            <a:r>
              <a:rPr lang="en-US" sz="1200" dirty="0">
                <a:latin typeface="+mj-lt"/>
              </a:rPr>
              <a:t> depressed		</a:t>
            </a:r>
            <a:r>
              <a:rPr lang="en-US" sz="1400" dirty="0"/>
              <a:t>☐</a:t>
            </a:r>
            <a:r>
              <a:rPr lang="en-US" sz="1200" dirty="0">
                <a:latin typeface="+mj-lt"/>
              </a:rPr>
              <a:t> pessimistic</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savory</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During the game, Alice broke the chair.</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asphalt          </a:t>
            </a:r>
            <a:r>
              <a:rPr lang="en-US" sz="1200" dirty="0" err="1">
                <a:latin typeface="+mj-lt"/>
              </a:rPr>
              <a:t>rythm</a:t>
            </a:r>
            <a:r>
              <a:rPr lang="en-US" sz="1200" dirty="0">
                <a:latin typeface="+mj-lt"/>
              </a:rPr>
              <a:t>          judicious </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acclaim</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“ac” </a:t>
            </a:r>
            <a:r>
              <a:rPr lang="en-US" sz="1200" dirty="0">
                <a:latin typeface="+mj-lt"/>
              </a:rPr>
              <a:t>– to, toward, near</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“claim/clam” </a:t>
            </a:r>
            <a:r>
              <a:rPr lang="en-US" sz="1200" dirty="0">
                <a:latin typeface="+mj-lt"/>
              </a:rPr>
              <a:t>– to shout, call out</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question : believe</a:t>
            </a:r>
          </a:p>
        </p:txBody>
      </p:sp>
    </p:spTree>
    <p:extLst>
      <p:ext uri="{BB962C8B-B14F-4D97-AF65-F5344CB8AC3E}">
        <p14:creationId xmlns:p14="http://schemas.microsoft.com/office/powerpoint/2010/main" val="10778009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25</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If I were to get a job at the bakery, I might gain ten pounds in the first week.</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it was cold and drizzly we decided not to go to crystal lake</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might lead to </a:t>
            </a:r>
            <a:r>
              <a:rPr lang="en-US" sz="1200" b="1" dirty="0">
                <a:latin typeface="+mj-lt"/>
              </a:rPr>
              <a:t>consternation</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visiting a foreign country</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being robbed</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finding a diamond</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making new friends</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See if my neighbor the one directly across the street has an extra extension cord.</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annoying          rough          cleansing          soothing</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abrasive</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8" y="5527210"/>
            <a:ext cx="2257116" cy="830997"/>
          </a:xfrm>
          <a:prstGeom prst="rect">
            <a:avLst/>
          </a:prstGeom>
          <a:noFill/>
        </p:spPr>
        <p:txBody>
          <a:bodyPr wrap="square" rtlCol="0">
            <a:spAutoFit/>
          </a:bodyPr>
          <a:lstStyle/>
          <a:p>
            <a:r>
              <a:rPr lang="en-US" sz="1200" dirty="0">
                <a:latin typeface="+mj-lt"/>
              </a:rPr>
              <a:t>Melissa is concerned with pesticides in food. She only eats organic vegetables. She washes her vegetables in baking soda.</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Mindy treated her little brother like a baby, which was not appreciated by him.</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4451308"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a:latin typeface="+mj-lt"/>
              </a:rPr>
              <a:t>lapse</a:t>
            </a:r>
          </a:p>
          <a:p>
            <a:r>
              <a:rPr lang="en-US" sz="1200" dirty="0">
                <a:latin typeface="+mj-lt"/>
              </a:rPr>
              <a:t>1. v. To fall or slip from a certain level of conduct or accomplishment</a:t>
            </a:r>
          </a:p>
          <a:p>
            <a:r>
              <a:rPr lang="en-US" sz="1200" dirty="0">
                <a:latin typeface="+mj-lt"/>
              </a:rPr>
              <a:t>2. v. To come to an end: to expire</a:t>
            </a:r>
          </a:p>
          <a:p>
            <a:r>
              <a:rPr lang="en-US" sz="1200" dirty="0">
                <a:latin typeface="+mj-lt"/>
              </a:rPr>
              <a:t>3. n. A minor mistake; a slip</a:t>
            </a:r>
          </a:p>
        </p:txBody>
      </p:sp>
      <p:sp>
        <p:nvSpPr>
          <p:cNvPr id="91" name="TextBox 90"/>
          <p:cNvSpPr txBox="1"/>
          <p:nvPr/>
        </p:nvSpPr>
        <p:spPr>
          <a:xfrm>
            <a:off x="5638156" y="7797439"/>
            <a:ext cx="1753242" cy="646331"/>
          </a:xfrm>
          <a:prstGeom prst="rect">
            <a:avLst/>
          </a:prstGeom>
          <a:noFill/>
        </p:spPr>
        <p:txBody>
          <a:bodyPr wrap="square" rtlCol="0">
            <a:spAutoFit/>
          </a:bodyPr>
          <a:lstStyle/>
          <a:p>
            <a:r>
              <a:rPr lang="en-US" sz="1200">
                <a:latin typeface="+mj-lt"/>
              </a:rPr>
              <a:t>William blamed a lapse of judgment for buying a car he could not afford.</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His life’s ambition is to fly around the world.</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seclusion</a:t>
            </a:r>
          </a:p>
        </p:txBody>
      </p:sp>
    </p:spTree>
    <p:extLst>
      <p:ext uri="{BB962C8B-B14F-4D97-AF65-F5344CB8AC3E}">
        <p14:creationId xmlns:p14="http://schemas.microsoft.com/office/powerpoint/2010/main" val="18316036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Mark Twain himself </a:t>
            </a:r>
            <a:r>
              <a:rPr lang="en-US" sz="1200" b="1" dirty="0">
                <a:latin typeface="+mj-lt"/>
              </a:rPr>
              <a:t>typified</a:t>
            </a:r>
            <a:r>
              <a:rPr lang="en-US" sz="1200" dirty="0">
                <a:latin typeface="+mj-lt"/>
              </a:rPr>
              <a:t> the American of his time. Twain shared the same humor, shrewdness, compassion, and patriotism of many other men and women of the 1860s.  He is a great American icon, whose work reveals a realistic look into the lives of the people from his era.</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26</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typified </a:t>
            </a:r>
            <a:r>
              <a:rPr lang="en-US" sz="1200" dirty="0">
                <a:latin typeface="+mj-lt"/>
              </a:rPr>
              <a:t>means:</a:t>
            </a:r>
          </a:p>
        </p:txBody>
      </p:sp>
      <p:cxnSp>
        <p:nvCxnSpPr>
          <p:cNvPr id="26" name="Straight Connector 25"/>
          <p:cNvCxnSpPr/>
          <p:nvPr/>
        </p:nvCxnSpPr>
        <p:spPr>
          <a:xfrm>
            <a:off x="2145386" y="4152912"/>
            <a:ext cx="5136542" cy="11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I hope you don’t mind my </a:t>
            </a:r>
            <a:r>
              <a:rPr lang="en-US" sz="1200" u="sng" dirty="0">
                <a:latin typeface="+mj-lt"/>
              </a:rPr>
              <a:t>singing</a:t>
            </a:r>
            <a:r>
              <a:rPr lang="en-US" sz="1200" dirty="0">
                <a:latin typeface="+mj-lt"/>
              </a:rPr>
              <a:t> on our way to school.</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comprise          decompose          blend          arrange</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986276" y="9242664"/>
            <a:ext cx="6252017" cy="276999"/>
          </a:xfrm>
          <a:prstGeom prst="rect">
            <a:avLst/>
          </a:prstGeom>
          <a:noFill/>
        </p:spPr>
        <p:txBody>
          <a:bodyPr wrap="square" rtlCol="0">
            <a:spAutoFit/>
          </a:bodyPr>
          <a:lstStyle/>
          <a:p>
            <a:pPr algn="ctr"/>
            <a:r>
              <a:rPr lang="en-US" sz="1200">
                <a:latin typeface="+mj-lt"/>
              </a:rPr>
              <a:t>a) burly : shape          b) intelligent : ideas         c) unhealthy : illness          d) uninhibited : restraint</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533310" y="2868189"/>
            <a:ext cx="4735528" cy="461665"/>
          </a:xfrm>
          <a:prstGeom prst="rect">
            <a:avLst/>
          </a:prstGeom>
          <a:noFill/>
        </p:spPr>
        <p:txBody>
          <a:bodyPr wrap="square" rtlCol="0">
            <a:spAutoFit/>
          </a:bodyPr>
          <a:lstStyle/>
          <a:p>
            <a:pPr algn="ctr"/>
            <a:r>
              <a:rPr lang="en-US" sz="1200" dirty="0">
                <a:latin typeface="+mj-lt"/>
              </a:rPr>
              <a:t>He didn’t intend to hurt Jill and assured her there was no		behind his words.</a:t>
            </a:r>
          </a:p>
        </p:txBody>
      </p:sp>
      <p:cxnSp>
        <p:nvCxnSpPr>
          <p:cNvPr id="77" name="Straight Connector 76"/>
          <p:cNvCxnSpPr/>
          <p:nvPr/>
        </p:nvCxnSpPr>
        <p:spPr>
          <a:xfrm>
            <a:off x="2061765" y="3247663"/>
            <a:ext cx="171318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animosity 		</a:t>
            </a:r>
            <a:r>
              <a:rPr lang="en-US" sz="1400" dirty="0"/>
              <a:t>☐</a:t>
            </a:r>
            <a:r>
              <a:rPr lang="en-US" sz="1200" dirty="0">
                <a:latin typeface="+mj-lt"/>
              </a:rPr>
              <a:t> resentment 	</a:t>
            </a:r>
            <a:r>
              <a:rPr lang="en-US" sz="1400" dirty="0"/>
              <a:t>☐</a:t>
            </a:r>
            <a:r>
              <a:rPr lang="en-US" sz="1200" dirty="0">
                <a:latin typeface="+mj-lt"/>
              </a:rPr>
              <a:t> malice</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constitute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Our teacher handed out the class syllabus on the first day of school.</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err="1">
                <a:latin typeface="+mj-lt"/>
              </a:rPr>
              <a:t>tyrany</a:t>
            </a:r>
            <a:r>
              <a:rPr lang="en-US" sz="1200" dirty="0">
                <a:latin typeface="+mj-lt"/>
              </a:rPr>
              <a:t>          passable          utopia</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genocide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741636" cy="276999"/>
          </a:xfrm>
          <a:prstGeom prst="rect">
            <a:avLst/>
          </a:prstGeom>
          <a:noFill/>
        </p:spPr>
        <p:txBody>
          <a:bodyPr wrap="square" rtlCol="0">
            <a:spAutoFit/>
          </a:bodyPr>
          <a:lstStyle/>
          <a:p>
            <a:r>
              <a:rPr lang="en-US" sz="1200" b="1" dirty="0">
                <a:latin typeface="+mj-lt"/>
              </a:rPr>
              <a:t>“gen” </a:t>
            </a:r>
            <a:r>
              <a:rPr lang="en-US" sz="1200" dirty="0">
                <a:latin typeface="+mj-lt"/>
              </a:rPr>
              <a:t>– birth, race, kind</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cide</a:t>
            </a:r>
            <a:r>
              <a:rPr lang="en-US" sz="1200" b="1" dirty="0">
                <a:latin typeface="+mj-lt"/>
              </a:rPr>
              <a:t>” </a:t>
            </a:r>
            <a:r>
              <a:rPr lang="en-US" sz="1200" dirty="0">
                <a:latin typeface="+mj-lt"/>
              </a:rPr>
              <a:t>– to kill</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robust : frailty</a:t>
            </a:r>
          </a:p>
        </p:txBody>
      </p:sp>
    </p:spTree>
    <p:extLst>
      <p:ext uri="{BB962C8B-B14F-4D97-AF65-F5344CB8AC3E}">
        <p14:creationId xmlns:p14="http://schemas.microsoft.com/office/powerpoint/2010/main" val="705597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26</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I believe a train arrives every thirty minutes.</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because they enjoyed skiing in </a:t>
            </a:r>
            <a:r>
              <a:rPr lang="en-US" sz="1200" dirty="0" err="1">
                <a:latin typeface="+mj-lt"/>
              </a:rPr>
              <a:t>canada</a:t>
            </a:r>
            <a:r>
              <a:rPr lang="en-US" sz="1200" dirty="0">
                <a:latin typeface="+mj-lt"/>
              </a:rPr>
              <a:t> this year they plan to return to </a:t>
            </a:r>
            <a:r>
              <a:rPr lang="en-US" sz="1200" dirty="0" err="1">
                <a:latin typeface="+mj-lt"/>
              </a:rPr>
              <a:t>canada</a:t>
            </a:r>
            <a:r>
              <a:rPr lang="en-US" sz="1200" dirty="0">
                <a:latin typeface="+mj-lt"/>
              </a:rPr>
              <a:t> next year</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could you </a:t>
            </a:r>
            <a:r>
              <a:rPr lang="en-US" sz="1200" b="1" dirty="0">
                <a:latin typeface="+mj-lt"/>
              </a:rPr>
              <a:t>hurtle</a:t>
            </a:r>
            <a:r>
              <a:rPr lang="en-US" sz="1200" dirty="0">
                <a:latin typeface="+mj-lt"/>
              </a:rPr>
              <a:t> through the air?</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 hockey puck</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 snowflake</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an insult</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 stone</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While I was at work Sid cleaned the house and Faye washed the car.</a:t>
            </a:r>
          </a:p>
        </p:txBody>
      </p:sp>
      <p:sp>
        <p:nvSpPr>
          <p:cNvPr id="80" name="TextBox 79"/>
          <p:cNvSpPr txBox="1"/>
          <p:nvPr/>
        </p:nvSpPr>
        <p:spPr>
          <a:xfrm>
            <a:off x="2250083" y="4921725"/>
            <a:ext cx="3889460" cy="276999"/>
          </a:xfrm>
          <a:prstGeom prst="rect">
            <a:avLst/>
          </a:prstGeom>
          <a:noFill/>
        </p:spPr>
        <p:txBody>
          <a:bodyPr wrap="square" rtlCol="0">
            <a:spAutoFit/>
          </a:bodyPr>
          <a:lstStyle/>
          <a:p>
            <a:pPr algn="ctr"/>
            <a:r>
              <a:rPr lang="en-US" sz="1200">
                <a:latin typeface="+mj-lt"/>
              </a:rPr>
              <a:t>agreeable          harsh          inquisitive          overwhelmed</a:t>
            </a:r>
            <a:endParaRPr lang="en-US" sz="1200" dirty="0">
              <a:latin typeface="+mj-lt"/>
            </a:endParaRP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congenial</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2737" y="5520154"/>
            <a:ext cx="2257116" cy="830997"/>
          </a:xfrm>
          <a:prstGeom prst="rect">
            <a:avLst/>
          </a:prstGeom>
          <a:noFill/>
        </p:spPr>
        <p:txBody>
          <a:bodyPr wrap="square" rtlCol="0">
            <a:spAutoFit/>
          </a:bodyPr>
          <a:lstStyle/>
          <a:p>
            <a:r>
              <a:rPr lang="en-US" sz="1200" dirty="0">
                <a:latin typeface="+mj-lt"/>
              </a:rPr>
              <a:t>The skies near Earth’s poles can be filled with lights. These lights are white and colored. They are called auroras.</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I was supported by all of my friends when I decided to pursue a career in photography.</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424861"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re•pose</a:t>
            </a:r>
            <a:endParaRPr lang="en-US" sz="1200" b="1" dirty="0">
              <a:latin typeface="+mj-lt"/>
            </a:endParaRPr>
          </a:p>
          <a:p>
            <a:r>
              <a:rPr lang="en-US" sz="1200" dirty="0">
                <a:latin typeface="+mj-lt"/>
              </a:rPr>
              <a:t>1. v. To lie at rest</a:t>
            </a:r>
          </a:p>
          <a:p>
            <a:r>
              <a:rPr lang="en-US" sz="1200" dirty="0">
                <a:latin typeface="+mj-lt"/>
              </a:rPr>
              <a:t>2. v. To place (power, etc.) in some person or group</a:t>
            </a:r>
          </a:p>
          <a:p>
            <a:r>
              <a:rPr lang="en-US" sz="1200" dirty="0">
                <a:latin typeface="+mj-lt"/>
              </a:rPr>
              <a:t>3. n. A state of rest or relaxation</a:t>
            </a:r>
          </a:p>
        </p:txBody>
      </p:sp>
      <p:sp>
        <p:nvSpPr>
          <p:cNvPr id="91" name="TextBox 90"/>
          <p:cNvSpPr txBox="1"/>
          <p:nvPr/>
        </p:nvSpPr>
        <p:spPr>
          <a:xfrm>
            <a:off x="4950818" y="7828923"/>
            <a:ext cx="2282081" cy="461665"/>
          </a:xfrm>
          <a:prstGeom prst="rect">
            <a:avLst/>
          </a:prstGeom>
          <a:noFill/>
        </p:spPr>
        <p:txBody>
          <a:bodyPr wrap="square" rtlCol="0">
            <a:spAutoFit/>
          </a:bodyPr>
          <a:lstStyle/>
          <a:p>
            <a:r>
              <a:rPr lang="en-US" sz="1200" dirty="0">
                <a:latin typeface="+mj-lt"/>
              </a:rPr>
              <a:t>I wish I could repose in first class during my flight to Singapore.</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The aging grandmother cherished the children’s running and laughing.</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immutable</a:t>
            </a:r>
          </a:p>
        </p:txBody>
      </p:sp>
    </p:spTree>
    <p:extLst>
      <p:ext uri="{BB962C8B-B14F-4D97-AF65-F5344CB8AC3E}">
        <p14:creationId xmlns:p14="http://schemas.microsoft.com/office/powerpoint/2010/main" val="15280943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Many pioneers were crushed and discouraged by the difficulties of the trip westward.  They had to face extreme weather, Indian attacks, and malaria epidemics.  Only the most </a:t>
            </a:r>
            <a:r>
              <a:rPr lang="en-US" sz="1200" b="1" dirty="0">
                <a:latin typeface="+mj-lt"/>
              </a:rPr>
              <a:t>resolute</a:t>
            </a:r>
            <a:r>
              <a:rPr lang="en-US" sz="1200" dirty="0">
                <a:latin typeface="+mj-lt"/>
              </a:rPr>
              <a:t> of families could resist the temptation of turning back.</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27</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resolute </a:t>
            </a:r>
            <a:r>
              <a:rPr lang="en-US" sz="1200" dirty="0">
                <a:latin typeface="+mj-lt"/>
              </a:rPr>
              <a:t>means:</a:t>
            </a:r>
          </a:p>
        </p:txBody>
      </p:sp>
      <p:cxnSp>
        <p:nvCxnSpPr>
          <p:cNvPr id="26" name="Straight Connector 25"/>
          <p:cNvCxnSpPr/>
          <p:nvPr/>
        </p:nvCxnSpPr>
        <p:spPr>
          <a:xfrm>
            <a:off x="2193185" y="4154053"/>
            <a:ext cx="50887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The </a:t>
            </a:r>
            <a:r>
              <a:rPr lang="en-US" sz="1200" u="sng" dirty="0">
                <a:latin typeface="+mj-lt"/>
              </a:rPr>
              <a:t>screaming</a:t>
            </a:r>
            <a:r>
              <a:rPr lang="en-US" sz="1200" dirty="0">
                <a:latin typeface="+mj-lt"/>
              </a:rPr>
              <a:t> customer finally calmed down.</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assist          burden          pretend          neglect</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986277" y="9242664"/>
            <a:ext cx="6252018" cy="276999"/>
          </a:xfrm>
          <a:prstGeom prst="rect">
            <a:avLst/>
          </a:prstGeom>
          <a:noFill/>
        </p:spPr>
        <p:txBody>
          <a:bodyPr wrap="square" rtlCol="0">
            <a:spAutoFit/>
          </a:bodyPr>
          <a:lstStyle/>
          <a:p>
            <a:pPr algn="ctr"/>
            <a:r>
              <a:rPr lang="en-US" sz="1200">
                <a:latin typeface="+mj-lt"/>
              </a:rPr>
              <a:t>a) money : economy          b) letter : package          c) propeller : helicopter          d) family : relatives</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There were                                     differences between the original painting and the fake.</a:t>
            </a:r>
          </a:p>
        </p:txBody>
      </p:sp>
      <p:cxnSp>
        <p:nvCxnSpPr>
          <p:cNvPr id="77" name="Straight Connector 76"/>
          <p:cNvCxnSpPr/>
          <p:nvPr/>
        </p:nvCxnSpPr>
        <p:spPr>
          <a:xfrm>
            <a:off x="2310847" y="315649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subtle 		</a:t>
            </a:r>
            <a:r>
              <a:rPr lang="en-US" sz="1400" dirty="0"/>
              <a:t>☐</a:t>
            </a:r>
            <a:r>
              <a:rPr lang="en-US" sz="1200" dirty="0">
                <a:latin typeface="+mj-lt"/>
              </a:rPr>
              <a:t> delicate 		</a:t>
            </a:r>
            <a:r>
              <a:rPr lang="en-US" sz="1400" dirty="0"/>
              <a:t>☐</a:t>
            </a:r>
            <a:r>
              <a:rPr lang="en-US" sz="1200" dirty="0">
                <a:latin typeface="+mj-lt"/>
              </a:rPr>
              <a:t> faint</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encumber</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My very good friend purchased a brand new car.</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inept          </a:t>
            </a:r>
            <a:r>
              <a:rPr lang="en-US" sz="1200" dirty="0" err="1">
                <a:latin typeface="+mj-lt"/>
              </a:rPr>
              <a:t>vengence</a:t>
            </a:r>
            <a:r>
              <a:rPr lang="en-US" sz="1200" dirty="0">
                <a:latin typeface="+mj-lt"/>
              </a:rPr>
              <a:t>          horrific</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ingrate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mr-IN" sz="1200" b="1" dirty="0">
                <a:latin typeface="+mj-lt"/>
              </a:rPr>
              <a:t>“</a:t>
            </a:r>
            <a:r>
              <a:rPr lang="mr-IN" sz="1200" b="1" dirty="0" err="1">
                <a:latin typeface="+mj-lt"/>
              </a:rPr>
              <a:t>in</a:t>
            </a:r>
            <a:r>
              <a:rPr lang="mr-IN" sz="1200" b="1" dirty="0">
                <a:latin typeface="+mj-lt"/>
              </a:rPr>
              <a:t>” </a:t>
            </a:r>
            <a:r>
              <a:rPr lang="mr-IN" sz="1200" dirty="0">
                <a:latin typeface="+mj-lt"/>
              </a:rPr>
              <a:t>– </a:t>
            </a:r>
            <a:r>
              <a:rPr lang="mr-IN" sz="1200" dirty="0" err="1">
                <a:latin typeface="+mj-lt"/>
              </a:rPr>
              <a:t>not</a:t>
            </a:r>
            <a:endParaRPr lang="en-US" sz="1200" dirty="0">
              <a:latin typeface="+mj-lt"/>
            </a:endParaRP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grat</a:t>
            </a:r>
            <a:r>
              <a:rPr lang="en-US" sz="1200" b="1" dirty="0">
                <a:latin typeface="+mj-lt"/>
              </a:rPr>
              <a:t>” </a:t>
            </a:r>
            <a:r>
              <a:rPr lang="en-US" sz="1200" dirty="0">
                <a:latin typeface="+mj-lt"/>
              </a:rPr>
              <a:t>– thank, please</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pistil : flower</a:t>
            </a:r>
          </a:p>
        </p:txBody>
      </p:sp>
    </p:spTree>
    <p:extLst>
      <p:ext uri="{BB962C8B-B14F-4D97-AF65-F5344CB8AC3E}">
        <p14:creationId xmlns:p14="http://schemas.microsoft.com/office/powerpoint/2010/main" val="2890101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27</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Come to the party with Jack and me.</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err="1">
                <a:latin typeface="+mj-lt"/>
              </a:rPr>
              <a:t>i</a:t>
            </a:r>
            <a:r>
              <a:rPr lang="en-US" sz="1200" dirty="0">
                <a:latin typeface="+mj-lt"/>
              </a:rPr>
              <a:t> </a:t>
            </a:r>
            <a:r>
              <a:rPr lang="en-US" sz="1200" dirty="0" err="1">
                <a:latin typeface="+mj-lt"/>
              </a:rPr>
              <a:t>knowed</a:t>
            </a:r>
            <a:r>
              <a:rPr lang="en-US" sz="1200" dirty="0">
                <a:latin typeface="+mj-lt"/>
              </a:rPr>
              <a:t> </a:t>
            </a:r>
            <a:r>
              <a:rPr lang="en-US" sz="1200" dirty="0" err="1">
                <a:latin typeface="+mj-lt"/>
              </a:rPr>
              <a:t>i</a:t>
            </a:r>
            <a:r>
              <a:rPr lang="en-US" sz="1200" dirty="0">
                <a:latin typeface="+mj-lt"/>
              </a:rPr>
              <a:t> would receive these gifts for my graduation a tablet a computer and a phone</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could be </a:t>
            </a:r>
            <a:r>
              <a:rPr lang="en-US" sz="1200" b="1" dirty="0">
                <a:latin typeface="+mj-lt"/>
              </a:rPr>
              <a:t>grievous</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an award</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an infected wound</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 vacation</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 loss</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“What are you up to” Audra broke off, realizing she had just ruined her own surprise party.</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verify          settle          disprove          request</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ascertain</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2737" y="5670504"/>
            <a:ext cx="2257116" cy="461665"/>
          </a:xfrm>
          <a:prstGeom prst="rect">
            <a:avLst/>
          </a:prstGeom>
          <a:noFill/>
        </p:spPr>
        <p:txBody>
          <a:bodyPr wrap="square" rtlCol="0">
            <a:spAutoFit/>
          </a:bodyPr>
          <a:lstStyle/>
          <a:p>
            <a:r>
              <a:rPr lang="en-US" sz="1200" dirty="0">
                <a:latin typeface="+mj-lt"/>
              </a:rPr>
              <a:t>Justin slowly sat down.</a:t>
            </a:r>
          </a:p>
          <a:p>
            <a:r>
              <a:rPr lang="en-US" sz="1200" dirty="0">
                <a:latin typeface="+mj-lt"/>
              </a:rPr>
              <a:t>At the same time, Justin sighed.</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Our teacher suggested that everyone meets in the parking lot before the buses arrive.</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4208632"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fac•ul•ty</a:t>
            </a:r>
            <a:r>
              <a:rPr lang="en-US" sz="1200" b="1" dirty="0">
                <a:latin typeface="+mj-lt"/>
              </a:rPr>
              <a:t> </a:t>
            </a:r>
          </a:p>
          <a:p>
            <a:r>
              <a:rPr lang="en-US" sz="1200" dirty="0">
                <a:latin typeface="+mj-lt"/>
              </a:rPr>
              <a:t>1. n. The natural powers of the mind and body (sight or hearing)</a:t>
            </a:r>
          </a:p>
          <a:p>
            <a:r>
              <a:rPr lang="en-US" sz="1200" dirty="0">
                <a:latin typeface="+mj-lt"/>
              </a:rPr>
              <a:t>2. n. An inborn ability; a knack</a:t>
            </a:r>
          </a:p>
          <a:p>
            <a:r>
              <a:rPr lang="en-US" sz="1200" dirty="0">
                <a:latin typeface="+mj-lt"/>
              </a:rPr>
              <a:t>3. n. All of the teachers of a school</a:t>
            </a:r>
          </a:p>
        </p:txBody>
      </p:sp>
      <p:sp>
        <p:nvSpPr>
          <p:cNvPr id="91" name="TextBox 90"/>
          <p:cNvSpPr txBox="1"/>
          <p:nvPr/>
        </p:nvSpPr>
        <p:spPr>
          <a:xfrm>
            <a:off x="5438274" y="7828923"/>
            <a:ext cx="1794625" cy="646331"/>
          </a:xfrm>
          <a:prstGeom prst="rect">
            <a:avLst/>
          </a:prstGeom>
          <a:noFill/>
        </p:spPr>
        <p:txBody>
          <a:bodyPr wrap="square" rtlCol="0">
            <a:spAutoFit/>
          </a:bodyPr>
          <a:lstStyle/>
          <a:p>
            <a:r>
              <a:rPr lang="en-US" sz="1200" dirty="0">
                <a:latin typeface="+mj-lt"/>
              </a:rPr>
              <a:t>She had an amazing faculty for understanding complex math concepts.</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He doesn’t like to show emotion by crying or laughing.</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synchronize</a:t>
            </a:r>
          </a:p>
        </p:txBody>
      </p:sp>
    </p:spTree>
    <p:extLst>
      <p:ext uri="{BB962C8B-B14F-4D97-AF65-F5344CB8AC3E}">
        <p14:creationId xmlns:p14="http://schemas.microsoft.com/office/powerpoint/2010/main" val="1213291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The scuba diver’s heart continued to </a:t>
            </a:r>
            <a:r>
              <a:rPr lang="en-US" sz="1200" b="1" dirty="0">
                <a:latin typeface="+mj-lt"/>
              </a:rPr>
              <a:t>palpitate</a:t>
            </a:r>
            <a:r>
              <a:rPr lang="en-US" sz="1200" dirty="0">
                <a:latin typeface="+mj-lt"/>
              </a:rPr>
              <a:t>, so he took breaths from his air tank more and more frequently.  Soon his head seemed to be pounding as fast as his heart was.  Was he really running out of oxygen, or was this an extreme panic attack?</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28</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palpitate </a:t>
            </a:r>
            <a:r>
              <a:rPr lang="en-US" sz="1200" dirty="0">
                <a:latin typeface="+mj-lt"/>
              </a:rPr>
              <a:t>means:</a:t>
            </a:r>
          </a:p>
        </p:txBody>
      </p:sp>
      <p:cxnSp>
        <p:nvCxnSpPr>
          <p:cNvPr id="26" name="Straight Connector 25"/>
          <p:cNvCxnSpPr/>
          <p:nvPr/>
        </p:nvCxnSpPr>
        <p:spPr>
          <a:xfrm>
            <a:off x="2241311" y="4154053"/>
            <a:ext cx="504061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u="sng" dirty="0">
                <a:latin typeface="+mj-lt"/>
              </a:rPr>
              <a:t>Insulting</a:t>
            </a:r>
            <a:r>
              <a:rPr lang="en-US" sz="1200" dirty="0">
                <a:latin typeface="+mj-lt"/>
              </a:rPr>
              <a:t> your best friend was cruel.</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receive          take          conceal          bestow</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864461" y="9242664"/>
            <a:ext cx="6373833" cy="276999"/>
          </a:xfrm>
          <a:prstGeom prst="rect">
            <a:avLst/>
          </a:prstGeom>
          <a:noFill/>
        </p:spPr>
        <p:txBody>
          <a:bodyPr wrap="square" rtlCol="0">
            <a:spAutoFit/>
          </a:bodyPr>
          <a:lstStyle/>
          <a:p>
            <a:pPr algn="ctr"/>
            <a:r>
              <a:rPr lang="en-US" sz="1200">
                <a:latin typeface="+mj-lt"/>
              </a:rPr>
              <a:t>a) poster : propaganda          b) musical : entertain          c) speech : persuade          d) book : inform</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833141" y="2944827"/>
            <a:ext cx="6575465" cy="276999"/>
          </a:xfrm>
          <a:prstGeom prst="rect">
            <a:avLst/>
          </a:prstGeom>
          <a:noFill/>
        </p:spPr>
        <p:txBody>
          <a:bodyPr wrap="square" rtlCol="0">
            <a:spAutoFit/>
          </a:bodyPr>
          <a:lstStyle/>
          <a:p>
            <a:pPr algn="ctr"/>
            <a:r>
              <a:rPr lang="en-US" sz="1200" dirty="0">
                <a:latin typeface="+mj-lt"/>
              </a:rPr>
              <a:t>The	                  mother rarely said “no,” so her children had every gadget and toy imaginable.</a:t>
            </a:r>
          </a:p>
        </p:txBody>
      </p:sp>
      <p:cxnSp>
        <p:nvCxnSpPr>
          <p:cNvPr id="77" name="Straight Connector 76"/>
          <p:cNvCxnSpPr/>
          <p:nvPr/>
        </p:nvCxnSpPr>
        <p:spPr>
          <a:xfrm>
            <a:off x="1227307" y="315649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indulgent 		</a:t>
            </a:r>
            <a:r>
              <a:rPr lang="en-US" sz="1400" dirty="0"/>
              <a:t>☐</a:t>
            </a:r>
            <a:r>
              <a:rPr lang="en-US" sz="1200" dirty="0">
                <a:latin typeface="+mj-lt"/>
              </a:rPr>
              <a:t> permissive 		</a:t>
            </a:r>
            <a:r>
              <a:rPr lang="en-US" sz="1400" dirty="0"/>
              <a:t>☐</a:t>
            </a:r>
            <a:r>
              <a:rPr lang="en-US" sz="1200" dirty="0">
                <a:latin typeface="+mj-lt"/>
              </a:rPr>
              <a:t> lenient</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bequeath</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injured people were taken to the hospital by ambulance.</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insistent          overrate          </a:t>
            </a:r>
            <a:r>
              <a:rPr lang="en-US" sz="1200" dirty="0" err="1">
                <a:latin typeface="+mj-lt"/>
              </a:rPr>
              <a:t>incovenience</a:t>
            </a:r>
            <a:endParaRPr lang="en-US" sz="1200" dirty="0">
              <a:latin typeface="+mj-lt"/>
            </a:endParaRP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adhere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“ad’ </a:t>
            </a:r>
            <a:r>
              <a:rPr lang="en-US" sz="1200" dirty="0">
                <a:latin typeface="+mj-lt"/>
              </a:rPr>
              <a:t>– to, toward, near</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“here” </a:t>
            </a:r>
            <a:r>
              <a:rPr lang="en-US" sz="1200" dirty="0">
                <a:latin typeface="+mj-lt"/>
              </a:rPr>
              <a:t>– cling, stick</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network : connect</a:t>
            </a:r>
          </a:p>
        </p:txBody>
      </p:sp>
    </p:spTree>
    <p:extLst>
      <p:ext uri="{BB962C8B-B14F-4D97-AF65-F5344CB8AC3E}">
        <p14:creationId xmlns:p14="http://schemas.microsoft.com/office/powerpoint/2010/main" val="5732053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28</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Will you leave me alone?</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baking in the kitchen the smell of the cake made dad hungry</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might be a </a:t>
            </a:r>
            <a:r>
              <a:rPr lang="en-US" sz="1200" b="1" dirty="0">
                <a:latin typeface="+mj-lt"/>
              </a:rPr>
              <a:t>plight</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getting lost on a hike</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inheriting a fortune</a:t>
            </a:r>
          </a:p>
        </p:txBody>
      </p:sp>
      <p:sp>
        <p:nvSpPr>
          <p:cNvPr id="72" name="TextBox 71"/>
          <p:cNvSpPr txBox="1"/>
          <p:nvPr/>
        </p:nvSpPr>
        <p:spPr>
          <a:xfrm>
            <a:off x="1238912" y="3521334"/>
            <a:ext cx="2225952" cy="276999"/>
          </a:xfrm>
          <a:prstGeom prst="rect">
            <a:avLst/>
          </a:prstGeom>
          <a:noFill/>
        </p:spPr>
        <p:txBody>
          <a:bodyPr wrap="square" rtlCol="0">
            <a:spAutoFit/>
          </a:bodyPr>
          <a:lstStyle/>
          <a:p>
            <a:pPr marL="228600" lvl="0" indent="-228600"/>
            <a:r>
              <a:rPr lang="en-US" sz="1200">
                <a:latin typeface="+mj-lt"/>
              </a:rPr>
              <a:t>c) being evicted from your home</a:t>
            </a:r>
            <a:endParaRPr lang="en-US" sz="1200" dirty="0">
              <a:latin typeface="+mj-lt"/>
            </a:endParaRP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falling down the stairs</a:t>
            </a:r>
          </a:p>
        </p:txBody>
      </p:sp>
      <p:sp>
        <p:nvSpPr>
          <p:cNvPr id="79" name="TextBox 78"/>
          <p:cNvSpPr txBox="1"/>
          <p:nvPr/>
        </p:nvSpPr>
        <p:spPr>
          <a:xfrm>
            <a:off x="1167766" y="4197388"/>
            <a:ext cx="5981834" cy="276999"/>
          </a:xfrm>
          <a:prstGeom prst="rect">
            <a:avLst/>
          </a:prstGeom>
          <a:noFill/>
        </p:spPr>
        <p:txBody>
          <a:bodyPr wrap="square" rtlCol="0">
            <a:spAutoFit/>
          </a:bodyPr>
          <a:lstStyle/>
          <a:p>
            <a:pPr algn="ctr"/>
            <a:r>
              <a:rPr lang="en-US" sz="1200" dirty="0">
                <a:latin typeface="+mj-lt"/>
              </a:rPr>
              <a:t>Please explain Geno, are you listening to me? why you waited until the last minute to begin.</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reckless          cautious          latent          rational</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prudent</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646331"/>
          </a:xfrm>
          <a:prstGeom prst="rect">
            <a:avLst/>
          </a:prstGeom>
          <a:noFill/>
        </p:spPr>
        <p:txBody>
          <a:bodyPr wrap="square" rtlCol="0">
            <a:spAutoFit/>
          </a:bodyPr>
          <a:lstStyle/>
          <a:p>
            <a:r>
              <a:rPr lang="en-US" sz="1200" dirty="0">
                <a:latin typeface="+mj-lt"/>
              </a:rPr>
              <a:t>People who are rich are happier. People who are poor are less happy. Do you agree?</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If it was up to me, I wouldn’t let anyone near that crystal vase.</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4470390"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de•fault</a:t>
            </a:r>
            <a:endParaRPr lang="en-US" sz="1200" b="1" dirty="0">
              <a:latin typeface="+mj-lt"/>
            </a:endParaRPr>
          </a:p>
          <a:p>
            <a:r>
              <a:rPr lang="en-US" sz="1200" dirty="0">
                <a:latin typeface="+mj-lt"/>
              </a:rPr>
              <a:t>1. n. Failure to do what is required by duty or law</a:t>
            </a:r>
          </a:p>
          <a:p>
            <a:r>
              <a:rPr lang="en-US" sz="1200" dirty="0">
                <a:latin typeface="+mj-lt"/>
              </a:rPr>
              <a:t>2. n. An automatic selection made according to a computer program</a:t>
            </a:r>
          </a:p>
          <a:p>
            <a:r>
              <a:rPr lang="en-US" sz="1200" dirty="0">
                <a:latin typeface="+mj-lt"/>
              </a:rPr>
              <a:t>3. v. To fail to pay what or when one should</a:t>
            </a:r>
          </a:p>
        </p:txBody>
      </p:sp>
      <p:sp>
        <p:nvSpPr>
          <p:cNvPr id="91" name="TextBox 90"/>
          <p:cNvSpPr txBox="1"/>
          <p:nvPr/>
        </p:nvSpPr>
        <p:spPr>
          <a:xfrm>
            <a:off x="5737870" y="7817506"/>
            <a:ext cx="1653528" cy="646331"/>
          </a:xfrm>
          <a:prstGeom prst="rect">
            <a:avLst/>
          </a:prstGeom>
          <a:noFill/>
        </p:spPr>
        <p:txBody>
          <a:bodyPr wrap="square" rtlCol="0">
            <a:spAutoFit/>
          </a:bodyPr>
          <a:lstStyle/>
          <a:p>
            <a:r>
              <a:rPr lang="en-US" sz="1200">
                <a:latin typeface="+mj-lt"/>
              </a:rPr>
              <a:t>He was warned not to default on his taxes, or he could face jail time.</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She likes to play in the pouring rain.</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obtrusive</a:t>
            </a:r>
          </a:p>
        </p:txBody>
      </p:sp>
    </p:spTree>
    <p:extLst>
      <p:ext uri="{BB962C8B-B14F-4D97-AF65-F5344CB8AC3E}">
        <p14:creationId xmlns:p14="http://schemas.microsoft.com/office/powerpoint/2010/main" val="8921002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It’s hard to imagine a time when newspapers and churches thought that protests for women’s rights were </a:t>
            </a:r>
            <a:r>
              <a:rPr lang="en-US" sz="1200" b="1" dirty="0">
                <a:latin typeface="+mj-lt"/>
              </a:rPr>
              <a:t>flagrant</a:t>
            </a:r>
            <a:r>
              <a:rPr lang="en-US" sz="1200" dirty="0">
                <a:latin typeface="+mj-lt"/>
              </a:rPr>
              <a:t> and outrageous.  Many other organizations were also shocked and angered by the idea as well.  I am pleased that our country has come so far regarding this issue.</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29</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flagrant </a:t>
            </a:r>
            <a:r>
              <a:rPr lang="en-US" sz="1200" dirty="0">
                <a:latin typeface="+mj-lt"/>
              </a:rPr>
              <a:t>means:</a:t>
            </a:r>
          </a:p>
        </p:txBody>
      </p:sp>
      <p:cxnSp>
        <p:nvCxnSpPr>
          <p:cNvPr id="26" name="Straight Connector 25"/>
          <p:cNvCxnSpPr/>
          <p:nvPr/>
        </p:nvCxnSpPr>
        <p:spPr>
          <a:xfrm>
            <a:off x="2186310" y="4154053"/>
            <a:ext cx="509561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Can you recommend a good book </a:t>
            </a:r>
            <a:r>
              <a:rPr lang="en-US" sz="1200" u="sng" dirty="0">
                <a:latin typeface="+mj-lt"/>
              </a:rPr>
              <a:t>to read</a:t>
            </a:r>
            <a:r>
              <a:rPr lang="en-US" sz="1200" dirty="0">
                <a:latin typeface="+mj-lt"/>
              </a:rPr>
              <a:t>?</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induce          halt          stretch          fracture</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864461" y="9242664"/>
            <a:ext cx="6526937" cy="276999"/>
          </a:xfrm>
          <a:prstGeom prst="rect">
            <a:avLst/>
          </a:prstGeom>
          <a:noFill/>
        </p:spPr>
        <p:txBody>
          <a:bodyPr wrap="square" rtlCol="0">
            <a:spAutoFit/>
          </a:bodyPr>
          <a:lstStyle/>
          <a:p>
            <a:pPr algn="ctr"/>
            <a:r>
              <a:rPr lang="en-US" sz="1200">
                <a:latin typeface="+mj-lt"/>
              </a:rPr>
              <a:t>a) strange : bizarre          b) barren : lonely          c) conscientious : attentive          d) artistic : belligerent</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Because of his		           personality, I wasn’t sure if I could joke around with him.</a:t>
            </a:r>
          </a:p>
        </p:txBody>
      </p:sp>
      <p:cxnSp>
        <p:nvCxnSpPr>
          <p:cNvPr id="77" name="Straight Connector 76"/>
          <p:cNvCxnSpPr/>
          <p:nvPr/>
        </p:nvCxnSpPr>
        <p:spPr>
          <a:xfrm>
            <a:off x="2335264" y="317024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peaceful 		</a:t>
            </a:r>
            <a:r>
              <a:rPr lang="en-US" sz="1400" dirty="0"/>
              <a:t>☐</a:t>
            </a:r>
            <a:r>
              <a:rPr lang="en-US" sz="1200" dirty="0">
                <a:latin typeface="+mj-lt"/>
              </a:rPr>
              <a:t> dull 		</a:t>
            </a:r>
            <a:r>
              <a:rPr lang="en-US" sz="1400" dirty="0"/>
              <a:t>☐</a:t>
            </a:r>
            <a:r>
              <a:rPr lang="en-US" sz="1200" dirty="0">
                <a:latin typeface="+mj-lt"/>
              </a:rPr>
              <a:t> sober</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evoke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This house was built by my great-grandfather in 1932.</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impatience          terrific          </a:t>
            </a:r>
            <a:r>
              <a:rPr lang="en-US" sz="1200" dirty="0" err="1">
                <a:latin typeface="+mj-lt"/>
              </a:rPr>
              <a:t>theives</a:t>
            </a:r>
            <a:endParaRPr lang="en-US" sz="1200" dirty="0">
              <a:latin typeface="+mj-lt"/>
            </a:endParaRP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levity</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“lev” </a:t>
            </a:r>
            <a:r>
              <a:rPr lang="en-US" sz="1200" dirty="0">
                <a:latin typeface="+mj-lt"/>
              </a:rPr>
              <a:t>– lift, light, raise</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ity</a:t>
            </a:r>
            <a:r>
              <a:rPr lang="en-US" sz="1200" b="1" dirty="0">
                <a:latin typeface="+mj-lt"/>
              </a:rPr>
              <a:t>” </a:t>
            </a:r>
            <a:r>
              <a:rPr lang="en-US" sz="1200" dirty="0">
                <a:latin typeface="+mj-lt"/>
              </a:rPr>
              <a:t>– state, quality, act</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011532" y="8901479"/>
            <a:ext cx="1711260"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preposterous : senseless</a:t>
            </a:r>
            <a:endParaRPr lang="en-US" sz="1200" b="1" dirty="0">
              <a:latin typeface="+mj-lt"/>
            </a:endParaRPr>
          </a:p>
        </p:txBody>
      </p:sp>
    </p:spTree>
    <p:extLst>
      <p:ext uri="{BB962C8B-B14F-4D97-AF65-F5344CB8AC3E}">
        <p14:creationId xmlns:p14="http://schemas.microsoft.com/office/powerpoint/2010/main" val="14174089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29</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God bless America.</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the old man at the entrance stamping hands shouted open your bags</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could you </a:t>
            </a:r>
            <a:r>
              <a:rPr lang="en-US" sz="1200" b="1" dirty="0">
                <a:latin typeface="+mj-lt"/>
              </a:rPr>
              <a:t>arbitrate</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 disagreement</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 conflict</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 cousin</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 quarrel</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For three full years some say even longer the house has been vacant.</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comply          endure          reveal          rebel</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submit</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646331"/>
          </a:xfrm>
          <a:prstGeom prst="rect">
            <a:avLst/>
          </a:prstGeom>
          <a:noFill/>
        </p:spPr>
        <p:txBody>
          <a:bodyPr wrap="square" rtlCol="0">
            <a:spAutoFit/>
          </a:bodyPr>
          <a:lstStyle/>
          <a:p>
            <a:r>
              <a:rPr lang="en-US" sz="1200" dirty="0">
                <a:latin typeface="+mj-lt"/>
              </a:rPr>
              <a:t>Jenna was startled. She was startled by thunder. She peeked out of her bedroom window.</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059025" y="6621211"/>
            <a:ext cx="6173874" cy="276999"/>
          </a:xfrm>
          <a:prstGeom prst="rect">
            <a:avLst/>
          </a:prstGeom>
          <a:noFill/>
        </p:spPr>
        <p:txBody>
          <a:bodyPr wrap="square" rtlCol="0">
            <a:spAutoFit/>
          </a:bodyPr>
          <a:lstStyle/>
          <a:p>
            <a:pPr algn="ctr"/>
            <a:r>
              <a:rPr lang="en-US" sz="1200">
                <a:latin typeface="+mj-lt"/>
              </a:rPr>
              <a:t>Many Native people were killed by European diseases that the early explorers were immune to.</a:t>
            </a:r>
            <a:endParaRPr lang="en-US" sz="1200" dirty="0">
              <a:latin typeface="+mj-lt"/>
            </a:endParaRP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ten•u•ous</a:t>
            </a:r>
            <a:endParaRPr lang="en-US" sz="1200" b="1" dirty="0">
              <a:latin typeface="+mj-lt"/>
            </a:endParaRPr>
          </a:p>
          <a:p>
            <a:r>
              <a:rPr lang="en-US" sz="1200" dirty="0">
                <a:latin typeface="+mj-lt"/>
              </a:rPr>
              <a:t>1. adj. Lacking substance; flimsy</a:t>
            </a:r>
          </a:p>
          <a:p>
            <a:r>
              <a:rPr lang="en-US" sz="1200" dirty="0">
                <a:latin typeface="+mj-lt"/>
              </a:rPr>
              <a:t>2. adj. Not thick; slender</a:t>
            </a:r>
          </a:p>
          <a:p>
            <a:r>
              <a:rPr lang="en-US" sz="1200" dirty="0">
                <a:latin typeface="+mj-lt"/>
              </a:rPr>
              <a:t>3. adj. Lacking density; thin</a:t>
            </a:r>
          </a:p>
        </p:txBody>
      </p:sp>
      <p:sp>
        <p:nvSpPr>
          <p:cNvPr id="91" name="TextBox 90"/>
          <p:cNvSpPr txBox="1"/>
          <p:nvPr/>
        </p:nvSpPr>
        <p:spPr>
          <a:xfrm>
            <a:off x="4846291" y="7800697"/>
            <a:ext cx="2282081" cy="646331"/>
          </a:xfrm>
          <a:prstGeom prst="rect">
            <a:avLst/>
          </a:prstGeom>
          <a:noFill/>
        </p:spPr>
        <p:txBody>
          <a:bodyPr wrap="square" rtlCol="0">
            <a:spAutoFit/>
          </a:bodyPr>
          <a:lstStyle/>
          <a:p>
            <a:r>
              <a:rPr lang="en-US" sz="1200">
                <a:latin typeface="+mj-lt"/>
              </a:rPr>
              <a:t>The lawyers knew that his tenuous defense would not hold up in court.</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A broken heart will eventually heal.</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unilateral</a:t>
            </a:r>
          </a:p>
        </p:txBody>
      </p:sp>
    </p:spTree>
    <p:extLst>
      <p:ext uri="{BB962C8B-B14F-4D97-AF65-F5344CB8AC3E}">
        <p14:creationId xmlns:p14="http://schemas.microsoft.com/office/powerpoint/2010/main" val="4964854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44560"/>
            <a:ext cx="6161020" cy="830997"/>
          </a:xfrm>
          <a:prstGeom prst="rect">
            <a:avLst/>
          </a:prstGeom>
          <a:noFill/>
        </p:spPr>
        <p:txBody>
          <a:bodyPr wrap="square" rtlCol="0">
            <a:spAutoFit/>
          </a:bodyPr>
          <a:lstStyle/>
          <a:p>
            <a:r>
              <a:rPr lang="en-US" sz="1200" dirty="0">
                <a:latin typeface="+mj-lt"/>
              </a:rPr>
              <a:t>I was surprised to learn that the Gettysburg Address took only two minutes.  I would assume that such an important presentation in United States history would have lasted much longer.  However, I now understand that part of the powerful impact of President Lincoln’s speech came from its </a:t>
            </a:r>
            <a:r>
              <a:rPr lang="en-US" sz="1200" b="1" dirty="0">
                <a:latin typeface="+mj-lt"/>
              </a:rPr>
              <a:t>brevity</a:t>
            </a:r>
            <a:r>
              <a:rPr lang="en-US" sz="1200" dirty="0">
                <a:latin typeface="+mj-lt"/>
              </a:rPr>
              <a:t>.</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30</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6201" y="4039383"/>
            <a:ext cx="6161020" cy="276999"/>
          </a:xfrm>
          <a:prstGeom prst="rect">
            <a:avLst/>
          </a:prstGeom>
          <a:noFill/>
        </p:spPr>
        <p:txBody>
          <a:bodyPr wrap="square" rtlCol="0">
            <a:spAutoFit/>
          </a:bodyPr>
          <a:lstStyle/>
          <a:p>
            <a:r>
              <a:rPr lang="en-US" sz="1200" b="1" dirty="0">
                <a:latin typeface="+mj-lt"/>
              </a:rPr>
              <a:t>brevity </a:t>
            </a:r>
            <a:r>
              <a:rPr lang="en-US" sz="1200" dirty="0">
                <a:latin typeface="+mj-lt"/>
              </a:rPr>
              <a:t>means:</a:t>
            </a:r>
          </a:p>
        </p:txBody>
      </p:sp>
      <p:cxnSp>
        <p:nvCxnSpPr>
          <p:cNvPr id="26" name="Straight Connector 25"/>
          <p:cNvCxnSpPr/>
          <p:nvPr/>
        </p:nvCxnSpPr>
        <p:spPr>
          <a:xfrm>
            <a:off x="2136477" y="4248375"/>
            <a:ext cx="5136542" cy="11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Do you like </a:t>
            </a:r>
            <a:r>
              <a:rPr lang="en-US" sz="1200" u="sng" dirty="0">
                <a:latin typeface="+mj-lt"/>
              </a:rPr>
              <a:t>surfing</a:t>
            </a:r>
            <a:r>
              <a:rPr lang="en-US" sz="1200" dirty="0">
                <a:latin typeface="+mj-lt"/>
              </a:rPr>
              <a:t> at the beach?</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reliable          regular          doubtful          random</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308407" y="9242664"/>
            <a:ext cx="5660357" cy="276999"/>
          </a:xfrm>
          <a:prstGeom prst="rect">
            <a:avLst/>
          </a:prstGeom>
          <a:noFill/>
        </p:spPr>
        <p:txBody>
          <a:bodyPr wrap="square" rtlCol="0">
            <a:spAutoFit/>
          </a:bodyPr>
          <a:lstStyle/>
          <a:p>
            <a:pPr algn="ctr"/>
            <a:r>
              <a:rPr lang="en-US" sz="1200" dirty="0">
                <a:latin typeface="+mj-lt"/>
              </a:rPr>
              <a:t>a) astute : adroit          b) inept : keen         c) composed : absurd          d) logic : fortune</a:t>
            </a: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While I don’t agree with what you said, I                                      your opinion.</a:t>
            </a:r>
          </a:p>
        </p:txBody>
      </p:sp>
      <p:cxnSp>
        <p:nvCxnSpPr>
          <p:cNvPr id="77" name="Straight Connector 76"/>
          <p:cNvCxnSpPr/>
          <p:nvPr/>
        </p:nvCxnSpPr>
        <p:spPr>
          <a:xfrm>
            <a:off x="4463678" y="3163366"/>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idolize 		</a:t>
            </a:r>
            <a:r>
              <a:rPr lang="en-US" sz="1400" dirty="0"/>
              <a:t>☐</a:t>
            </a:r>
            <a:r>
              <a:rPr lang="en-US" sz="1200" dirty="0">
                <a:latin typeface="+mj-lt"/>
              </a:rPr>
              <a:t> revere 		</a:t>
            </a:r>
            <a:r>
              <a:rPr lang="en-US" sz="1400" dirty="0"/>
              <a:t>☐</a:t>
            </a:r>
            <a:r>
              <a:rPr lang="en-US" sz="1200" dirty="0">
                <a:latin typeface="+mj-lt"/>
              </a:rPr>
              <a:t> respect</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incredulous</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rattlesnake was killed by mom using a shovel.</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err="1">
                <a:latin typeface="+mj-lt"/>
              </a:rPr>
              <a:t>hazardus</a:t>
            </a:r>
            <a:r>
              <a:rPr lang="en-US" sz="1200" dirty="0">
                <a:latin typeface="+mj-lt"/>
              </a:rPr>
              <a:t>          usher          sieve</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magnate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t>
            </a:r>
            <a:r>
              <a:rPr lang="en-US" sz="1200" b="1" dirty="0" err="1">
                <a:latin typeface="+mj-lt"/>
              </a:rPr>
              <a:t>magn</a:t>
            </a:r>
            <a:r>
              <a:rPr lang="en-US" sz="1200" b="1" dirty="0">
                <a:latin typeface="+mj-lt"/>
              </a:rPr>
              <a:t>” </a:t>
            </a:r>
            <a:r>
              <a:rPr lang="en-US" sz="1200" dirty="0">
                <a:latin typeface="+mj-lt"/>
              </a:rPr>
              <a:t>– great, large</a:t>
            </a:r>
          </a:p>
        </p:txBody>
      </p:sp>
      <p:sp>
        <p:nvSpPr>
          <p:cNvPr id="91" name="TextBox 90"/>
          <p:cNvSpPr txBox="1"/>
          <p:nvPr/>
        </p:nvSpPr>
        <p:spPr>
          <a:xfrm>
            <a:off x="4940785" y="7105636"/>
            <a:ext cx="2341143" cy="276999"/>
          </a:xfrm>
          <a:prstGeom prst="rect">
            <a:avLst/>
          </a:prstGeom>
          <a:noFill/>
        </p:spPr>
        <p:txBody>
          <a:bodyPr wrap="square" rtlCol="0">
            <a:spAutoFit/>
          </a:bodyPr>
          <a:lstStyle/>
          <a:p>
            <a:r>
              <a:rPr lang="en-US" sz="1200" b="1" dirty="0">
                <a:latin typeface="+mj-lt"/>
              </a:rPr>
              <a:t>“ate” </a:t>
            </a:r>
            <a:r>
              <a:rPr lang="en-US" sz="1200" dirty="0"/>
              <a:t>–</a:t>
            </a:r>
            <a:r>
              <a:rPr lang="en-US" sz="1200" dirty="0">
                <a:latin typeface="+mj-lt"/>
              </a:rPr>
              <a:t> to make, to act, that which</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08482" y="4480655"/>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011531" y="8901479"/>
            <a:ext cx="1711261"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debilitate : incapacitate</a:t>
            </a:r>
            <a:endParaRPr lang="en-US" sz="1200" b="1" dirty="0">
              <a:latin typeface="+mj-lt"/>
            </a:endParaRPr>
          </a:p>
        </p:txBody>
      </p:sp>
    </p:spTree>
    <p:extLst>
      <p:ext uri="{BB962C8B-B14F-4D97-AF65-F5344CB8AC3E}">
        <p14:creationId xmlns:p14="http://schemas.microsoft.com/office/powerpoint/2010/main" val="316697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Will you go to the movies with me?</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this summer said </a:t>
            </a:r>
            <a:r>
              <a:rPr lang="en-US" sz="1200" dirty="0" err="1">
                <a:latin typeface="+mj-lt"/>
              </a:rPr>
              <a:t>juan</a:t>
            </a:r>
            <a:r>
              <a:rPr lang="en-US" sz="1200" dirty="0">
                <a:latin typeface="+mj-lt"/>
              </a:rPr>
              <a:t> were taking a vacation to visit the west</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can you </a:t>
            </a:r>
            <a:r>
              <a:rPr lang="en-US" sz="1200" b="1" dirty="0">
                <a:latin typeface="+mj-lt"/>
              </a:rPr>
              <a:t>heed</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warnings</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advice</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instructions</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anger</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It’s important that athletes including professionals get plenty of rest.</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friendly          naive           careless          skeptical</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gullible</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187458" y="5706003"/>
            <a:ext cx="2257116" cy="461665"/>
          </a:xfrm>
          <a:prstGeom prst="rect">
            <a:avLst/>
          </a:prstGeom>
          <a:noFill/>
        </p:spPr>
        <p:txBody>
          <a:bodyPr wrap="square" rtlCol="0">
            <a:spAutoFit/>
          </a:bodyPr>
          <a:lstStyle/>
          <a:p>
            <a:r>
              <a:rPr lang="en-US" sz="1200" dirty="0">
                <a:latin typeface="+mj-lt"/>
              </a:rPr>
              <a:t>Honey and maple syrup contain vitamins. Table sugar does not.</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Wild animals were seen by Lily as she entered the forest.</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a:latin typeface="+mj-lt"/>
              </a:rPr>
              <a:t>probe </a:t>
            </a:r>
          </a:p>
          <a:p>
            <a:r>
              <a:rPr lang="en-US" sz="1200" dirty="0">
                <a:latin typeface="+mj-lt"/>
              </a:rPr>
              <a:t>1. v. To poke or prod</a:t>
            </a:r>
          </a:p>
          <a:p>
            <a:r>
              <a:rPr lang="en-US" sz="1200" dirty="0">
                <a:latin typeface="+mj-lt"/>
              </a:rPr>
              <a:t>2. v. To examine closely</a:t>
            </a:r>
          </a:p>
          <a:p>
            <a:r>
              <a:rPr lang="en-US" sz="1200" dirty="0">
                <a:latin typeface="+mj-lt"/>
              </a:rPr>
              <a:t>3. n. A thorough investigation</a:t>
            </a:r>
          </a:p>
        </p:txBody>
      </p:sp>
      <p:sp>
        <p:nvSpPr>
          <p:cNvPr id="91" name="TextBox 90"/>
          <p:cNvSpPr txBox="1"/>
          <p:nvPr/>
        </p:nvSpPr>
        <p:spPr>
          <a:xfrm>
            <a:off x="4950818" y="7828923"/>
            <a:ext cx="2282081" cy="461665"/>
          </a:xfrm>
          <a:prstGeom prst="rect">
            <a:avLst/>
          </a:prstGeom>
          <a:noFill/>
        </p:spPr>
        <p:txBody>
          <a:bodyPr wrap="square" rtlCol="0">
            <a:spAutoFit/>
          </a:bodyPr>
          <a:lstStyle/>
          <a:p>
            <a:r>
              <a:rPr lang="en-US" sz="1200" dirty="0">
                <a:latin typeface="+mj-lt"/>
              </a:rPr>
              <a:t>The FBI probe into counterfeit money led to thirty arrests.</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The running bull terrified the people in the streets.</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anarchist</a:t>
            </a:r>
          </a:p>
        </p:txBody>
      </p:sp>
    </p:spTree>
    <p:extLst>
      <p:ext uri="{BB962C8B-B14F-4D97-AF65-F5344CB8AC3E}">
        <p14:creationId xmlns:p14="http://schemas.microsoft.com/office/powerpoint/2010/main" val="18024415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30</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The old bridge could collapse if that heavy truck drives across it.</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in may them students will read the short story a rose for Emily which was wrote in 1930</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A </a:t>
            </a:r>
            <a:r>
              <a:rPr lang="en-US" sz="1200" b="1" dirty="0">
                <a:latin typeface="+mj-lt"/>
              </a:rPr>
              <a:t>scrupulous</a:t>
            </a:r>
            <a:r>
              <a:rPr lang="en-US" sz="1200" dirty="0">
                <a:latin typeface="+mj-lt"/>
              </a:rPr>
              <a:t> person will probably be…</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attentive and focused.</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dishonest and shrewd.</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interested in music.</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loud and boisterous.</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After years of saving I realized my dream of traveling to Cairo Egypt.</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distinct          obvious          concealed          lethal</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palpable</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076357" y="5520154"/>
            <a:ext cx="2388507" cy="830997"/>
          </a:xfrm>
          <a:prstGeom prst="rect">
            <a:avLst/>
          </a:prstGeom>
          <a:noFill/>
        </p:spPr>
        <p:txBody>
          <a:bodyPr wrap="square" rtlCol="0">
            <a:spAutoFit/>
          </a:bodyPr>
          <a:lstStyle/>
          <a:p>
            <a:r>
              <a:rPr lang="en-US" sz="1200" dirty="0">
                <a:latin typeface="+mj-lt"/>
              </a:rPr>
              <a:t>Manuel uses coconut oil for his baking. Manuel uses coconut oil for his frying. He believes that coconut oil is the healthiest fat for cooking.</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Bring in the groceries, and then will you make me lunch?</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a:latin typeface="+mj-lt"/>
              </a:rPr>
              <a:t>blight</a:t>
            </a:r>
          </a:p>
          <a:p>
            <a:r>
              <a:rPr lang="en-US" sz="1200" dirty="0">
                <a:latin typeface="+mj-lt"/>
              </a:rPr>
              <a:t>1. n. Any disease that damages plants</a:t>
            </a:r>
          </a:p>
          <a:p>
            <a:r>
              <a:rPr lang="en-US" sz="1200" dirty="0">
                <a:latin typeface="+mj-lt"/>
              </a:rPr>
              <a:t>2. n. Something that harms or destroys</a:t>
            </a:r>
          </a:p>
          <a:p>
            <a:r>
              <a:rPr lang="en-US" sz="1200" dirty="0">
                <a:latin typeface="+mj-lt"/>
              </a:rPr>
              <a:t>3. v. To do harm to</a:t>
            </a:r>
          </a:p>
        </p:txBody>
      </p:sp>
      <p:sp>
        <p:nvSpPr>
          <p:cNvPr id="91" name="TextBox 90"/>
          <p:cNvSpPr txBox="1"/>
          <p:nvPr/>
        </p:nvSpPr>
        <p:spPr>
          <a:xfrm>
            <a:off x="4950818" y="7828923"/>
            <a:ext cx="2282081" cy="461665"/>
          </a:xfrm>
          <a:prstGeom prst="rect">
            <a:avLst/>
          </a:prstGeom>
          <a:noFill/>
        </p:spPr>
        <p:txBody>
          <a:bodyPr wrap="square" rtlCol="0">
            <a:spAutoFit/>
          </a:bodyPr>
          <a:lstStyle/>
          <a:p>
            <a:r>
              <a:rPr lang="en-US" sz="1200" dirty="0">
                <a:latin typeface="+mj-lt"/>
              </a:rPr>
              <a:t>The environmentalists described the oil well as nature’s blight.</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His confusing message worried me, and I wasn’t sure if he needed me to help him.</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decadence</a:t>
            </a:r>
          </a:p>
        </p:txBody>
      </p:sp>
    </p:spTree>
    <p:extLst>
      <p:ext uri="{BB962C8B-B14F-4D97-AF65-F5344CB8AC3E}">
        <p14:creationId xmlns:p14="http://schemas.microsoft.com/office/powerpoint/2010/main" val="17553043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The guard who </a:t>
            </a:r>
            <a:r>
              <a:rPr lang="en-US" sz="1200" b="1" dirty="0">
                <a:latin typeface="+mj-lt"/>
              </a:rPr>
              <a:t>accosted</a:t>
            </a:r>
            <a:r>
              <a:rPr lang="en-US" sz="1200" dirty="0">
                <a:latin typeface="+mj-lt"/>
              </a:rPr>
              <a:t> me explained that it was his duty to stop each person and check his or her credentials.  I am pretty sure that if it were my dad entering the building, he would have been allowed right in without question.</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31</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accosted </a:t>
            </a:r>
            <a:r>
              <a:rPr lang="en-US" sz="1200" dirty="0">
                <a:latin typeface="+mj-lt"/>
              </a:rPr>
              <a:t>means:</a:t>
            </a:r>
          </a:p>
        </p:txBody>
      </p:sp>
      <p:cxnSp>
        <p:nvCxnSpPr>
          <p:cNvPr id="26" name="Straight Connector 25"/>
          <p:cNvCxnSpPr/>
          <p:nvPr/>
        </p:nvCxnSpPr>
        <p:spPr>
          <a:xfrm>
            <a:off x="2241311" y="4154053"/>
            <a:ext cx="504061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The </a:t>
            </a:r>
            <a:r>
              <a:rPr lang="en-US" sz="1200" u="sng" dirty="0">
                <a:latin typeface="+mj-lt"/>
              </a:rPr>
              <a:t>waving</a:t>
            </a:r>
            <a:r>
              <a:rPr lang="en-US" sz="1200" dirty="0">
                <a:latin typeface="+mj-lt"/>
              </a:rPr>
              <a:t> fans screamed with excitement.</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stupid          brilliant          upset          confused</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308407" y="9242664"/>
            <a:ext cx="5869289" cy="276999"/>
          </a:xfrm>
          <a:prstGeom prst="rect">
            <a:avLst/>
          </a:prstGeom>
          <a:noFill/>
        </p:spPr>
        <p:txBody>
          <a:bodyPr wrap="square" rtlCol="0">
            <a:spAutoFit/>
          </a:bodyPr>
          <a:lstStyle/>
          <a:p>
            <a:pPr algn="ctr"/>
            <a:r>
              <a:rPr lang="en-US" sz="1200">
                <a:latin typeface="+mj-lt"/>
              </a:rPr>
              <a:t>a) credible : integrity          b) legit : credentials          c) daft : idiotic          d) familiar : novelty</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We are playing Hillside High, our                                      for many years, this Friday.</a:t>
            </a:r>
          </a:p>
        </p:txBody>
      </p:sp>
      <p:cxnSp>
        <p:nvCxnSpPr>
          <p:cNvPr id="77" name="Straight Connector 76"/>
          <p:cNvCxnSpPr/>
          <p:nvPr/>
        </p:nvCxnSpPr>
        <p:spPr>
          <a:xfrm>
            <a:off x="3771963" y="317024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opponent 		</a:t>
            </a:r>
            <a:r>
              <a:rPr lang="en-US" sz="1400" dirty="0"/>
              <a:t>☐</a:t>
            </a:r>
            <a:r>
              <a:rPr lang="en-US" sz="1200" dirty="0">
                <a:latin typeface="+mj-lt"/>
              </a:rPr>
              <a:t> enemy 		</a:t>
            </a:r>
            <a:r>
              <a:rPr lang="en-US" sz="1400" dirty="0"/>
              <a:t>☐</a:t>
            </a:r>
            <a:r>
              <a:rPr lang="en-US" sz="1200" dirty="0">
                <a:latin typeface="+mj-lt"/>
              </a:rPr>
              <a:t> adversary</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inane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strong winds blew down the trees.</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penalize          </a:t>
            </a:r>
            <a:r>
              <a:rPr lang="en-US" sz="1200" dirty="0" err="1">
                <a:latin typeface="+mj-lt"/>
              </a:rPr>
              <a:t>neglegence</a:t>
            </a:r>
            <a:r>
              <a:rPr lang="en-US" sz="1200" dirty="0">
                <a:latin typeface="+mj-lt"/>
              </a:rPr>
              <a:t>          devour</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mercenary</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2835693" y="7092368"/>
            <a:ext cx="2026981" cy="276999"/>
          </a:xfrm>
          <a:prstGeom prst="rect">
            <a:avLst/>
          </a:prstGeom>
          <a:noFill/>
        </p:spPr>
        <p:txBody>
          <a:bodyPr wrap="square" rtlCol="0">
            <a:spAutoFit/>
          </a:bodyPr>
          <a:lstStyle/>
          <a:p>
            <a:r>
              <a:rPr lang="en-US" sz="1200" b="1" dirty="0">
                <a:latin typeface="+mj-lt"/>
              </a:rPr>
              <a:t>“</a:t>
            </a:r>
            <a:r>
              <a:rPr lang="en-US" sz="1200" b="1" dirty="0" err="1">
                <a:latin typeface="+mj-lt"/>
              </a:rPr>
              <a:t>merc</a:t>
            </a:r>
            <a:r>
              <a:rPr lang="en-US" sz="1200" b="1" dirty="0">
                <a:latin typeface="+mj-lt"/>
              </a:rPr>
              <a:t>” </a:t>
            </a:r>
            <a:r>
              <a:rPr lang="en-US" sz="1200" dirty="0">
                <a:latin typeface="+mj-lt"/>
              </a:rPr>
              <a:t>– reward, wages, hire</a:t>
            </a:r>
          </a:p>
        </p:txBody>
      </p:sp>
      <p:sp>
        <p:nvSpPr>
          <p:cNvPr id="91" name="TextBox 90"/>
          <p:cNvSpPr txBox="1"/>
          <p:nvPr/>
        </p:nvSpPr>
        <p:spPr>
          <a:xfrm>
            <a:off x="4810152" y="7098508"/>
            <a:ext cx="2614800" cy="276999"/>
          </a:xfrm>
          <a:prstGeom prst="rect">
            <a:avLst/>
          </a:prstGeom>
          <a:noFill/>
        </p:spPr>
        <p:txBody>
          <a:bodyPr wrap="square" rtlCol="0">
            <a:spAutoFit/>
          </a:bodyPr>
          <a:lstStyle/>
          <a:p>
            <a:r>
              <a:rPr lang="en-US" sz="1200" b="1" dirty="0">
                <a:latin typeface="+mj-lt"/>
              </a:rPr>
              <a:t>“</a:t>
            </a:r>
            <a:r>
              <a:rPr lang="en-US" sz="1200" b="1" dirty="0" err="1">
                <a:latin typeface="+mj-lt"/>
              </a:rPr>
              <a:t>ary</a:t>
            </a:r>
            <a:r>
              <a:rPr lang="en-US" sz="1200" b="1" dirty="0">
                <a:latin typeface="+mj-lt"/>
              </a:rPr>
              <a:t>” </a:t>
            </a:r>
            <a:r>
              <a:rPr lang="en-US" sz="1200" dirty="0">
                <a:latin typeface="+mj-lt"/>
              </a:rPr>
              <a:t>– one who, that which, related to</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asinine : sense</a:t>
            </a:r>
          </a:p>
        </p:txBody>
      </p:sp>
    </p:spTree>
    <p:extLst>
      <p:ext uri="{BB962C8B-B14F-4D97-AF65-F5344CB8AC3E}">
        <p14:creationId xmlns:p14="http://schemas.microsoft.com/office/powerpoint/2010/main" val="3488152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31</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I wish that Paul were able to attend the conference.</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your to add one fourth cup of flour according to the cookbook delectable desserts</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A </a:t>
            </a:r>
            <a:r>
              <a:rPr lang="en-US" sz="1200" b="1" dirty="0">
                <a:latin typeface="+mj-lt"/>
              </a:rPr>
              <a:t>subtle</a:t>
            </a:r>
            <a:r>
              <a:rPr lang="en-US" sz="1200" dirty="0">
                <a:latin typeface="+mj-lt"/>
              </a:rPr>
              <a:t> change…</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will be disastrous.</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might go unnoticed.</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is very minor.</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is always good.</a:t>
            </a:r>
          </a:p>
        </p:txBody>
      </p:sp>
      <p:sp>
        <p:nvSpPr>
          <p:cNvPr id="79" name="TextBox 78"/>
          <p:cNvSpPr txBox="1"/>
          <p:nvPr/>
        </p:nvSpPr>
        <p:spPr>
          <a:xfrm>
            <a:off x="857778" y="4197388"/>
            <a:ext cx="6433905" cy="276999"/>
          </a:xfrm>
          <a:prstGeom prst="rect">
            <a:avLst/>
          </a:prstGeom>
          <a:noFill/>
        </p:spPr>
        <p:txBody>
          <a:bodyPr wrap="square" rtlCol="0">
            <a:spAutoFit/>
          </a:bodyPr>
          <a:lstStyle/>
          <a:p>
            <a:pPr algn="ctr"/>
            <a:r>
              <a:rPr lang="en-US" sz="1200">
                <a:latin typeface="+mj-lt"/>
              </a:rPr>
              <a:t>President Eisenhower established the National Aeronautics and Space Administration NASA in 1958.</a:t>
            </a:r>
            <a:endParaRPr lang="en-US" sz="1200" dirty="0">
              <a:latin typeface="+mj-lt"/>
            </a:endParaRP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acquit          blame          assist          support</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exonerate</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398951" y="5561851"/>
            <a:ext cx="2065913" cy="646331"/>
          </a:xfrm>
          <a:prstGeom prst="rect">
            <a:avLst/>
          </a:prstGeom>
          <a:noFill/>
        </p:spPr>
        <p:txBody>
          <a:bodyPr wrap="square" rtlCol="0">
            <a:spAutoFit/>
          </a:bodyPr>
          <a:lstStyle/>
          <a:p>
            <a:r>
              <a:rPr lang="en-US" sz="1200" dirty="0">
                <a:latin typeface="+mj-lt"/>
              </a:rPr>
              <a:t>The judge crossed her arms. She was not cold.</a:t>
            </a:r>
          </a:p>
          <a:p>
            <a:r>
              <a:rPr lang="en-US" sz="1200" dirty="0">
                <a:latin typeface="+mj-lt"/>
              </a:rPr>
              <a:t>She was angry.</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Evacuees were assisted by paramedics while firefighters worked to save the homes.</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582990"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a:latin typeface="+mj-lt"/>
              </a:rPr>
              <a:t>cite</a:t>
            </a:r>
          </a:p>
          <a:p>
            <a:r>
              <a:rPr lang="en-US" sz="1200" dirty="0">
                <a:latin typeface="+mj-lt"/>
              </a:rPr>
              <a:t>1. v. To mention or quote as an example or authority</a:t>
            </a:r>
          </a:p>
          <a:p>
            <a:r>
              <a:rPr lang="en-US" sz="1200" dirty="0">
                <a:latin typeface="+mj-lt"/>
              </a:rPr>
              <a:t>2. v. To mention for praise</a:t>
            </a:r>
          </a:p>
          <a:p>
            <a:r>
              <a:rPr lang="en-US" sz="1200" dirty="0">
                <a:latin typeface="+mj-lt"/>
              </a:rPr>
              <a:t>3. v. To summon before a court of law</a:t>
            </a:r>
          </a:p>
        </p:txBody>
      </p:sp>
      <p:sp>
        <p:nvSpPr>
          <p:cNvPr id="91" name="TextBox 90"/>
          <p:cNvSpPr txBox="1"/>
          <p:nvPr/>
        </p:nvSpPr>
        <p:spPr>
          <a:xfrm>
            <a:off x="4950818" y="7828923"/>
            <a:ext cx="2282081" cy="461665"/>
          </a:xfrm>
          <a:prstGeom prst="rect">
            <a:avLst/>
          </a:prstGeom>
          <a:noFill/>
        </p:spPr>
        <p:txBody>
          <a:bodyPr wrap="square" rtlCol="0">
            <a:spAutoFit/>
          </a:bodyPr>
          <a:lstStyle/>
          <a:p>
            <a:r>
              <a:rPr lang="en-US" sz="1200" dirty="0">
                <a:latin typeface="+mj-lt"/>
              </a:rPr>
              <a:t>It’s important to cite all of your sources in your bibliography.</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To play professional baseball, you must commit to a lot of practicing.</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impersonate</a:t>
            </a:r>
          </a:p>
        </p:txBody>
      </p:sp>
    </p:spTree>
    <p:extLst>
      <p:ext uri="{BB962C8B-B14F-4D97-AF65-F5344CB8AC3E}">
        <p14:creationId xmlns:p14="http://schemas.microsoft.com/office/powerpoint/2010/main" val="3589752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In the 1400s scientists and priests </a:t>
            </a:r>
            <a:r>
              <a:rPr lang="en-US" sz="1200" b="1" dirty="0">
                <a:latin typeface="+mj-lt"/>
              </a:rPr>
              <a:t>concurred</a:t>
            </a:r>
            <a:r>
              <a:rPr lang="en-US" sz="1200" dirty="0">
                <a:latin typeface="+mj-lt"/>
              </a:rPr>
              <a:t> that the Earth was the center of the universe, so no one dared to question the idea.  The widespread agreement of this concept was enough convincing proof for most people.</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32</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concurred </a:t>
            </a:r>
            <a:r>
              <a:rPr lang="en-US" sz="1200" dirty="0">
                <a:latin typeface="+mj-lt"/>
              </a:rPr>
              <a:t>means:</a:t>
            </a:r>
          </a:p>
        </p:txBody>
      </p:sp>
      <p:cxnSp>
        <p:nvCxnSpPr>
          <p:cNvPr id="26" name="Straight Connector 25"/>
          <p:cNvCxnSpPr/>
          <p:nvPr/>
        </p:nvCxnSpPr>
        <p:spPr>
          <a:xfrm>
            <a:off x="2335264" y="4154053"/>
            <a:ext cx="494666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The </a:t>
            </a:r>
            <a:r>
              <a:rPr lang="en-US" sz="1200" u="sng" dirty="0">
                <a:latin typeface="+mj-lt"/>
              </a:rPr>
              <a:t>shaking</a:t>
            </a:r>
            <a:r>
              <a:rPr lang="en-US" sz="1200" dirty="0">
                <a:latin typeface="+mj-lt"/>
              </a:rPr>
              <a:t> puppy found a sunny spot to dry off.</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missionary          bandit          mentor          officer</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864461" y="9242664"/>
            <a:ext cx="6373833" cy="276999"/>
          </a:xfrm>
          <a:prstGeom prst="rect">
            <a:avLst/>
          </a:prstGeom>
          <a:noFill/>
        </p:spPr>
        <p:txBody>
          <a:bodyPr wrap="square" rtlCol="0">
            <a:spAutoFit/>
          </a:bodyPr>
          <a:lstStyle/>
          <a:p>
            <a:pPr algn="ctr"/>
            <a:r>
              <a:rPr lang="en-US" sz="1200">
                <a:latin typeface="+mj-lt"/>
              </a:rPr>
              <a:t>a) tyrant : oppressive          b) hero : forgotten          c) intelligent : genius          d) king : omnipotent</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I’ll need plenty of rest to keep up with the                                      kids that I am babysitting tonight.</a:t>
            </a:r>
          </a:p>
        </p:txBody>
      </p:sp>
      <p:cxnSp>
        <p:nvCxnSpPr>
          <p:cNvPr id="77" name="Straight Connector 76"/>
          <p:cNvCxnSpPr/>
          <p:nvPr/>
        </p:nvCxnSpPr>
        <p:spPr>
          <a:xfrm>
            <a:off x="3875555" y="3156490"/>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impish 		</a:t>
            </a:r>
            <a:r>
              <a:rPr lang="en-US" sz="1400" dirty="0"/>
              <a:t>☐</a:t>
            </a:r>
            <a:r>
              <a:rPr lang="en-US" sz="1200" dirty="0">
                <a:latin typeface="+mj-lt"/>
              </a:rPr>
              <a:t> sprightly 		</a:t>
            </a:r>
            <a:r>
              <a:rPr lang="en-US" sz="1400" dirty="0"/>
              <a:t>☐</a:t>
            </a:r>
            <a:r>
              <a:rPr lang="en-US" sz="1200" dirty="0">
                <a:latin typeface="+mj-lt"/>
              </a:rPr>
              <a:t> mischievous</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marauder</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players were welcomed warmly by their fans with a standing ovation.</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err="1">
                <a:latin typeface="+mj-lt"/>
              </a:rPr>
              <a:t>parliment</a:t>
            </a:r>
            <a:r>
              <a:rPr lang="en-US" sz="1200" dirty="0">
                <a:latin typeface="+mj-lt"/>
              </a:rPr>
              <a:t>          impinge          handling</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monument</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“mon” </a:t>
            </a:r>
            <a:r>
              <a:rPr lang="en-US" sz="1200" dirty="0">
                <a:latin typeface="+mj-lt"/>
              </a:rPr>
              <a:t>– to warn</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ment</a:t>
            </a:r>
            <a:r>
              <a:rPr lang="en-US" sz="1200" b="1" dirty="0">
                <a:latin typeface="+mj-lt"/>
              </a:rPr>
              <a:t>” </a:t>
            </a:r>
            <a:r>
              <a:rPr lang="en-US" sz="1200" dirty="0">
                <a:latin typeface="+mj-lt"/>
              </a:rPr>
              <a:t>– that which</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whisper : quiet</a:t>
            </a:r>
          </a:p>
        </p:txBody>
      </p:sp>
    </p:spTree>
    <p:extLst>
      <p:ext uri="{BB962C8B-B14F-4D97-AF65-F5344CB8AC3E}">
        <p14:creationId xmlns:p14="http://schemas.microsoft.com/office/powerpoint/2010/main" val="20683652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32</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Hand me that book with the red leather cover.</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010653" y="2188703"/>
            <a:ext cx="6222246" cy="276999"/>
          </a:xfrm>
          <a:prstGeom prst="rect">
            <a:avLst/>
          </a:prstGeom>
          <a:noFill/>
        </p:spPr>
        <p:txBody>
          <a:bodyPr wrap="square" rtlCol="0">
            <a:spAutoFit/>
          </a:bodyPr>
          <a:lstStyle/>
          <a:p>
            <a:pPr algn="ctr"/>
            <a:r>
              <a:rPr lang="en-US" sz="1200" dirty="0" err="1">
                <a:latin typeface="+mj-lt"/>
              </a:rPr>
              <a:t>joanne</a:t>
            </a:r>
            <a:r>
              <a:rPr lang="en-US" sz="1200" dirty="0">
                <a:latin typeface="+mj-lt"/>
              </a:rPr>
              <a:t> asked has </a:t>
            </a:r>
            <a:r>
              <a:rPr lang="en-US" sz="1200" dirty="0" err="1">
                <a:latin typeface="+mj-lt"/>
              </a:rPr>
              <a:t>kara</a:t>
            </a:r>
            <a:r>
              <a:rPr lang="en-US" sz="1200" dirty="0">
                <a:latin typeface="+mj-lt"/>
              </a:rPr>
              <a:t> lent you that article the paleo diet or have </a:t>
            </a:r>
            <a:r>
              <a:rPr lang="en-US" sz="1200" dirty="0" err="1">
                <a:latin typeface="+mj-lt"/>
              </a:rPr>
              <a:t>kim</a:t>
            </a:r>
            <a:r>
              <a:rPr lang="en-US" sz="1200" dirty="0">
                <a:latin typeface="+mj-lt"/>
              </a:rPr>
              <a:t> and you read it already</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can </a:t>
            </a:r>
            <a:r>
              <a:rPr lang="en-US" sz="1200" b="1" dirty="0">
                <a:latin typeface="+mj-lt"/>
              </a:rPr>
              <a:t>ebb</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 person’s emotions</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ocean tides</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interest in a hobby</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flood waters</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“How many times must I tell you” Gina suddenly stopped talking and stormed off.</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anticipate          allow          prevent          ignore</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forestall</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2737" y="5603706"/>
            <a:ext cx="2257116" cy="646331"/>
          </a:xfrm>
          <a:prstGeom prst="rect">
            <a:avLst/>
          </a:prstGeom>
          <a:noFill/>
        </p:spPr>
        <p:txBody>
          <a:bodyPr wrap="square" rtlCol="0">
            <a:spAutoFit/>
          </a:bodyPr>
          <a:lstStyle/>
          <a:p>
            <a:r>
              <a:rPr lang="en-US" sz="1200" dirty="0">
                <a:latin typeface="+mj-lt"/>
              </a:rPr>
              <a:t>Dean forgot his lines.</a:t>
            </a:r>
          </a:p>
          <a:p>
            <a:r>
              <a:rPr lang="en-US" sz="1200" dirty="0">
                <a:latin typeface="+mj-lt"/>
              </a:rPr>
              <a:t>Everyone laughed.</a:t>
            </a:r>
          </a:p>
          <a:p>
            <a:r>
              <a:rPr lang="en-US" sz="1200" dirty="0">
                <a:latin typeface="+mj-lt"/>
              </a:rPr>
              <a:t>Dean was humiliated.</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914401" y="6621211"/>
            <a:ext cx="6428300" cy="276999"/>
          </a:xfrm>
          <a:prstGeom prst="rect">
            <a:avLst/>
          </a:prstGeom>
          <a:noFill/>
        </p:spPr>
        <p:txBody>
          <a:bodyPr wrap="square" rtlCol="0">
            <a:spAutoFit/>
          </a:bodyPr>
          <a:lstStyle/>
          <a:p>
            <a:pPr algn="ctr"/>
            <a:r>
              <a:rPr lang="en-US" sz="1200">
                <a:latin typeface="+mj-lt"/>
              </a:rPr>
              <a:t>He was upset by the D on his report card, but he knew that he hadn’t applied himself this semester.</a:t>
            </a:r>
            <a:endParaRPr lang="en-US" sz="1200" dirty="0">
              <a:latin typeface="+mj-lt"/>
            </a:endParaRP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885498"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sub•or•di•nate</a:t>
            </a:r>
            <a:r>
              <a:rPr lang="en-US" sz="1200" b="1" dirty="0">
                <a:latin typeface="+mj-lt"/>
              </a:rPr>
              <a:t> </a:t>
            </a:r>
          </a:p>
          <a:p>
            <a:r>
              <a:rPr lang="en-US" sz="1200" dirty="0">
                <a:latin typeface="+mj-lt"/>
              </a:rPr>
              <a:t>1. adj. Less important; secondary</a:t>
            </a:r>
          </a:p>
          <a:p>
            <a:r>
              <a:rPr lang="en-US" sz="1200" dirty="0">
                <a:latin typeface="+mj-lt"/>
              </a:rPr>
              <a:t>2. n. A person under the command or control of another</a:t>
            </a:r>
          </a:p>
          <a:p>
            <a:r>
              <a:rPr lang="en-US" sz="1200" dirty="0">
                <a:latin typeface="+mj-lt"/>
              </a:rPr>
              <a:t>3. v. To give less importance to; to place in a lesser position</a:t>
            </a:r>
          </a:p>
        </p:txBody>
      </p:sp>
      <p:sp>
        <p:nvSpPr>
          <p:cNvPr id="91" name="TextBox 90"/>
          <p:cNvSpPr txBox="1"/>
          <p:nvPr/>
        </p:nvSpPr>
        <p:spPr>
          <a:xfrm>
            <a:off x="5177017" y="7828923"/>
            <a:ext cx="2055882" cy="646331"/>
          </a:xfrm>
          <a:prstGeom prst="rect">
            <a:avLst/>
          </a:prstGeom>
          <a:noFill/>
        </p:spPr>
        <p:txBody>
          <a:bodyPr wrap="square" rtlCol="0">
            <a:spAutoFit/>
          </a:bodyPr>
          <a:lstStyle/>
          <a:p>
            <a:r>
              <a:rPr lang="en-US" sz="1200" dirty="0">
                <a:latin typeface="+mj-lt"/>
              </a:rPr>
              <a:t>The admiral was known for being very respectful to his subordinates.</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Mark promised to quit racing cars.</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patriarchal</a:t>
            </a:r>
          </a:p>
        </p:txBody>
      </p:sp>
    </p:spTree>
    <p:extLst>
      <p:ext uri="{BB962C8B-B14F-4D97-AF65-F5344CB8AC3E}">
        <p14:creationId xmlns:p14="http://schemas.microsoft.com/office/powerpoint/2010/main" val="18143010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He was able to see the barn below through an </a:t>
            </a:r>
            <a:r>
              <a:rPr lang="en-US" sz="1200" b="1" dirty="0">
                <a:latin typeface="+mj-lt"/>
              </a:rPr>
              <a:t>aperture</a:t>
            </a:r>
            <a:r>
              <a:rPr lang="en-US" sz="1200" dirty="0">
                <a:latin typeface="+mj-lt"/>
              </a:rPr>
              <a:t> in the floor of the hayloft.  It was just big enough for him to see through without being seen.  The lantern from below would shine through, creating a dusty beam of light that reached the ceiling of the hayloft.</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33</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aperture </a:t>
            </a:r>
            <a:r>
              <a:rPr lang="en-US" sz="1200" dirty="0">
                <a:latin typeface="+mj-lt"/>
              </a:rPr>
              <a:t>means:</a:t>
            </a:r>
          </a:p>
        </p:txBody>
      </p:sp>
      <p:cxnSp>
        <p:nvCxnSpPr>
          <p:cNvPr id="26" name="Straight Connector 25"/>
          <p:cNvCxnSpPr/>
          <p:nvPr/>
        </p:nvCxnSpPr>
        <p:spPr>
          <a:xfrm>
            <a:off x="2207056" y="4154053"/>
            <a:ext cx="507487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She is afraid of </a:t>
            </a:r>
            <a:r>
              <a:rPr lang="en-US" sz="1200" u="sng" dirty="0">
                <a:latin typeface="+mj-lt"/>
              </a:rPr>
              <a:t>embarrassing</a:t>
            </a:r>
            <a:r>
              <a:rPr lang="en-US" sz="1200" dirty="0">
                <a:latin typeface="+mj-lt"/>
              </a:rPr>
              <a:t> herself on stage.</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bare          ornate          complex          bright</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308407" y="9242664"/>
            <a:ext cx="5660357" cy="276999"/>
          </a:xfrm>
          <a:prstGeom prst="rect">
            <a:avLst/>
          </a:prstGeom>
          <a:noFill/>
        </p:spPr>
        <p:txBody>
          <a:bodyPr wrap="square" rtlCol="0">
            <a:spAutoFit/>
          </a:bodyPr>
          <a:lstStyle/>
          <a:p>
            <a:pPr algn="ctr"/>
            <a:r>
              <a:rPr lang="en-US" sz="1200" dirty="0">
                <a:latin typeface="+mj-lt"/>
              </a:rPr>
              <a:t>a) books : novel          b) folktale : story          c) polygon : triangle          d) evidence : judge</a:t>
            </a: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The                                      host made everyone feel comfortable at the party.</a:t>
            </a:r>
          </a:p>
        </p:txBody>
      </p:sp>
      <p:cxnSp>
        <p:nvCxnSpPr>
          <p:cNvPr id="77" name="Straight Connector 76"/>
          <p:cNvCxnSpPr/>
          <p:nvPr/>
        </p:nvCxnSpPr>
        <p:spPr>
          <a:xfrm>
            <a:off x="2207056" y="3163366"/>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cordial 		</a:t>
            </a:r>
            <a:r>
              <a:rPr lang="en-US" sz="1400" dirty="0"/>
              <a:t>☐</a:t>
            </a:r>
            <a:r>
              <a:rPr lang="en-US" sz="1200" dirty="0">
                <a:latin typeface="+mj-lt"/>
              </a:rPr>
              <a:t> affectionate 	</a:t>
            </a:r>
            <a:r>
              <a:rPr lang="en-US" sz="1400" dirty="0"/>
              <a:t>☐</a:t>
            </a:r>
            <a:r>
              <a:rPr lang="en-US" sz="1200" dirty="0">
                <a:latin typeface="+mj-lt"/>
              </a:rPr>
              <a:t> gracious</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stark</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After a month-long trial, the jury found him guilty.</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reimbursement          nineteenth          </a:t>
            </a:r>
            <a:r>
              <a:rPr lang="en-US" sz="1200" dirty="0" err="1">
                <a:latin typeface="+mj-lt"/>
              </a:rPr>
              <a:t>insistant</a:t>
            </a:r>
            <a:endParaRPr lang="en-US" sz="1200" dirty="0">
              <a:latin typeface="+mj-lt"/>
            </a:endParaRP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denote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2961442" y="7100086"/>
            <a:ext cx="2234622" cy="276999"/>
          </a:xfrm>
          <a:prstGeom prst="rect">
            <a:avLst/>
          </a:prstGeom>
          <a:noFill/>
        </p:spPr>
        <p:txBody>
          <a:bodyPr wrap="square" rtlCol="0">
            <a:spAutoFit/>
          </a:bodyPr>
          <a:lstStyle/>
          <a:p>
            <a:r>
              <a:rPr lang="en-US" sz="1200" b="1" dirty="0">
                <a:latin typeface="+mj-lt"/>
              </a:rPr>
              <a:t>“de” </a:t>
            </a:r>
            <a:r>
              <a:rPr lang="en-US" sz="1200" dirty="0">
                <a:latin typeface="+mj-lt"/>
              </a:rPr>
              <a:t>– from, away, down; apart</a:t>
            </a:r>
          </a:p>
        </p:txBody>
      </p:sp>
      <p:sp>
        <p:nvSpPr>
          <p:cNvPr id="91" name="TextBox 90"/>
          <p:cNvSpPr txBox="1"/>
          <p:nvPr/>
        </p:nvSpPr>
        <p:spPr>
          <a:xfrm>
            <a:off x="5294649" y="7092038"/>
            <a:ext cx="2157599" cy="276999"/>
          </a:xfrm>
          <a:prstGeom prst="rect">
            <a:avLst/>
          </a:prstGeom>
          <a:noFill/>
        </p:spPr>
        <p:txBody>
          <a:bodyPr wrap="square" rtlCol="0">
            <a:spAutoFit/>
          </a:bodyPr>
          <a:lstStyle/>
          <a:p>
            <a:r>
              <a:rPr lang="en-US" sz="1200" b="1" dirty="0">
                <a:latin typeface="+mj-lt"/>
              </a:rPr>
              <a:t>“not” </a:t>
            </a:r>
            <a:r>
              <a:rPr lang="en-US" sz="1200" dirty="0">
                <a:latin typeface="+mj-lt"/>
              </a:rPr>
              <a:t>– letter, note, paper</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trilogy : series</a:t>
            </a:r>
          </a:p>
        </p:txBody>
      </p:sp>
    </p:spTree>
    <p:extLst>
      <p:ext uri="{BB962C8B-B14F-4D97-AF65-F5344CB8AC3E}">
        <p14:creationId xmlns:p14="http://schemas.microsoft.com/office/powerpoint/2010/main" val="20594023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33</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A large earthquake will hit California.</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err="1">
                <a:latin typeface="+mj-lt"/>
              </a:rPr>
              <a:t>i</a:t>
            </a:r>
            <a:r>
              <a:rPr lang="en-US" sz="1200" dirty="0">
                <a:latin typeface="+mj-lt"/>
              </a:rPr>
              <a:t> like the jacket that </a:t>
            </a:r>
            <a:r>
              <a:rPr lang="en-US" sz="1200" dirty="0" err="1">
                <a:latin typeface="+mj-lt"/>
              </a:rPr>
              <a:t>leo</a:t>
            </a:r>
            <a:r>
              <a:rPr lang="en-US" sz="1200" dirty="0">
                <a:latin typeface="+mj-lt"/>
              </a:rPr>
              <a:t> bought at </a:t>
            </a:r>
            <a:r>
              <a:rPr lang="en-US" sz="1200" dirty="0" err="1">
                <a:latin typeface="+mj-lt"/>
              </a:rPr>
              <a:t>kanes</a:t>
            </a:r>
            <a:r>
              <a:rPr lang="en-US" sz="1200" dirty="0">
                <a:latin typeface="+mj-lt"/>
              </a:rPr>
              <a:t> coat rack with the furry hood</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might </a:t>
            </a:r>
            <a:r>
              <a:rPr lang="en-US" sz="1200" b="1" dirty="0">
                <a:latin typeface="+mj-lt"/>
              </a:rPr>
              <a:t>perturb</a:t>
            </a:r>
            <a:r>
              <a:rPr lang="en-US" sz="1200" dirty="0">
                <a:latin typeface="+mj-lt"/>
              </a:rPr>
              <a:t> a child?</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getting a flu shot</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skinning a knee</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taking a nap</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losing a toy</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Mt. Everest located in the Himalayas is the highest mountain in the world.</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loyal          docile          disobedient          anxious</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compliant</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646331"/>
          </a:xfrm>
          <a:prstGeom prst="rect">
            <a:avLst/>
          </a:prstGeom>
          <a:noFill/>
        </p:spPr>
        <p:txBody>
          <a:bodyPr wrap="square" rtlCol="0">
            <a:spAutoFit/>
          </a:bodyPr>
          <a:lstStyle/>
          <a:p>
            <a:r>
              <a:rPr lang="en-US" sz="1200" dirty="0">
                <a:latin typeface="+mj-lt"/>
              </a:rPr>
              <a:t>The Arctic Fox has a brown coat during the summer. During the winter, its fur turns white.</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I would carry them myself if you can’t life them.</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pa•tron•ize</a:t>
            </a:r>
            <a:r>
              <a:rPr lang="en-US" sz="1200" b="1" dirty="0">
                <a:latin typeface="+mj-lt"/>
              </a:rPr>
              <a:t> </a:t>
            </a:r>
          </a:p>
          <a:p>
            <a:r>
              <a:rPr lang="en-US" sz="1200" dirty="0">
                <a:latin typeface="+mj-lt"/>
              </a:rPr>
              <a:t>1. v. To support or offer aid to</a:t>
            </a:r>
          </a:p>
          <a:p>
            <a:r>
              <a:rPr lang="en-US" sz="1200" dirty="0">
                <a:latin typeface="+mj-lt"/>
              </a:rPr>
              <a:t>2. v. Be a customer of</a:t>
            </a:r>
          </a:p>
          <a:p>
            <a:r>
              <a:rPr lang="en-US" sz="1200" dirty="0">
                <a:latin typeface="+mj-lt"/>
              </a:rPr>
              <a:t>3. v. To treat in a condescending way</a:t>
            </a:r>
          </a:p>
        </p:txBody>
      </p:sp>
      <p:sp>
        <p:nvSpPr>
          <p:cNvPr id="91" name="TextBox 90"/>
          <p:cNvSpPr txBox="1"/>
          <p:nvPr/>
        </p:nvSpPr>
        <p:spPr>
          <a:xfrm>
            <a:off x="4381500" y="7857106"/>
            <a:ext cx="2929401" cy="461665"/>
          </a:xfrm>
          <a:prstGeom prst="rect">
            <a:avLst/>
          </a:prstGeom>
          <a:noFill/>
        </p:spPr>
        <p:txBody>
          <a:bodyPr wrap="square" rtlCol="0">
            <a:spAutoFit/>
          </a:bodyPr>
          <a:lstStyle/>
          <a:p>
            <a:r>
              <a:rPr lang="en-US" sz="1200">
                <a:latin typeface="+mj-lt"/>
              </a:rPr>
              <a:t>I prefer to patronize small businesses instead of shopping at the large chain stores.</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Discovering a diamond is like finding a needle in a haystack.</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convivial</a:t>
            </a:r>
          </a:p>
        </p:txBody>
      </p:sp>
    </p:spTree>
    <p:extLst>
      <p:ext uri="{BB962C8B-B14F-4D97-AF65-F5344CB8AC3E}">
        <p14:creationId xmlns:p14="http://schemas.microsoft.com/office/powerpoint/2010/main" val="17255060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It took quite a bit of time after the war before he was able to </a:t>
            </a:r>
            <a:r>
              <a:rPr lang="en-US" sz="1200" b="1" dirty="0">
                <a:latin typeface="+mj-lt"/>
              </a:rPr>
              <a:t>saunter</a:t>
            </a:r>
            <a:r>
              <a:rPr lang="en-US" sz="1200" dirty="0">
                <a:latin typeface="+mj-lt"/>
              </a:rPr>
              <a:t> along the street, enjoying the sights and sounds of the city.  He had to break his habit of looking nervously around for the Nazi soldiers who had caused so much destruction and pain in his hometown.</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34</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saunter </a:t>
            </a:r>
            <a:r>
              <a:rPr lang="en-US" sz="1200" dirty="0">
                <a:latin typeface="+mj-lt"/>
              </a:rPr>
              <a:t>means:</a:t>
            </a:r>
          </a:p>
        </p:txBody>
      </p:sp>
      <p:cxnSp>
        <p:nvCxnSpPr>
          <p:cNvPr id="26" name="Straight Connector 25"/>
          <p:cNvCxnSpPr/>
          <p:nvPr/>
        </p:nvCxnSpPr>
        <p:spPr>
          <a:xfrm>
            <a:off x="2186310" y="4154053"/>
            <a:ext cx="509561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Once the bell rang, she left </a:t>
            </a:r>
            <a:r>
              <a:rPr lang="en-US" sz="1200" u="sng" dirty="0">
                <a:latin typeface="+mj-lt"/>
              </a:rPr>
              <a:t>to study</a:t>
            </a:r>
            <a:r>
              <a:rPr lang="en-US" sz="1200" dirty="0">
                <a:latin typeface="+mj-lt"/>
              </a:rPr>
              <a:t>.</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obscure          proven          important          obvious</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833141" y="9242664"/>
            <a:ext cx="6575465" cy="276999"/>
          </a:xfrm>
          <a:prstGeom prst="rect">
            <a:avLst/>
          </a:prstGeom>
          <a:noFill/>
        </p:spPr>
        <p:txBody>
          <a:bodyPr wrap="square" rtlCol="0">
            <a:spAutoFit/>
          </a:bodyPr>
          <a:lstStyle/>
          <a:p>
            <a:pPr algn="ctr"/>
            <a:r>
              <a:rPr lang="en-US" sz="1200">
                <a:latin typeface="+mj-lt"/>
              </a:rPr>
              <a:t>a) celebrate : party          b) ceremony : reminisce          c) taxonomy : categorize        d) anchor : interview</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We have to keep my                                      two-year-old brother away from the pool.</a:t>
            </a:r>
          </a:p>
        </p:txBody>
      </p:sp>
      <p:cxnSp>
        <p:nvCxnSpPr>
          <p:cNvPr id="77" name="Straight Connector 76"/>
          <p:cNvCxnSpPr/>
          <p:nvPr/>
        </p:nvCxnSpPr>
        <p:spPr>
          <a:xfrm>
            <a:off x="2986713" y="3149615"/>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intrepid 		</a:t>
            </a:r>
            <a:r>
              <a:rPr lang="en-US" sz="1400" dirty="0"/>
              <a:t>☐</a:t>
            </a:r>
            <a:r>
              <a:rPr lang="en-US" sz="1200" dirty="0">
                <a:latin typeface="+mj-lt"/>
              </a:rPr>
              <a:t> courageous	 </a:t>
            </a:r>
            <a:r>
              <a:rPr lang="en-US" sz="1400" dirty="0"/>
              <a:t>☐</a:t>
            </a:r>
            <a:r>
              <a:rPr lang="en-US" sz="1200" dirty="0">
                <a:latin typeface="+mj-lt"/>
              </a:rPr>
              <a:t> fearless</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manifest</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By whom were you taught Spanish?</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err="1">
                <a:latin typeface="+mj-lt"/>
              </a:rPr>
              <a:t>pagent</a:t>
            </a:r>
            <a:r>
              <a:rPr lang="en-US" sz="1200" dirty="0">
                <a:latin typeface="+mj-lt"/>
              </a:rPr>
              <a:t>          misgiving          headquarters</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obstruct</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t>
            </a:r>
            <a:r>
              <a:rPr lang="en-US" sz="1200" b="1" dirty="0" err="1">
                <a:latin typeface="+mj-lt"/>
              </a:rPr>
              <a:t>ob</a:t>
            </a:r>
            <a:r>
              <a:rPr lang="en-US" sz="1200" b="1" dirty="0">
                <a:latin typeface="+mj-lt"/>
              </a:rPr>
              <a:t>” </a:t>
            </a:r>
            <a:r>
              <a:rPr lang="en-US" sz="1200" dirty="0">
                <a:latin typeface="+mj-lt"/>
              </a:rPr>
              <a:t>– against</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struct</a:t>
            </a:r>
            <a:r>
              <a:rPr lang="en-US" sz="1200" b="1" dirty="0">
                <a:latin typeface="+mj-lt"/>
              </a:rPr>
              <a:t>” </a:t>
            </a:r>
            <a:r>
              <a:rPr lang="en-US" sz="1200" dirty="0">
                <a:latin typeface="+mj-lt"/>
              </a:rPr>
              <a:t>– to build</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funeral : mourn</a:t>
            </a:r>
          </a:p>
        </p:txBody>
      </p:sp>
    </p:spTree>
    <p:extLst>
      <p:ext uri="{BB962C8B-B14F-4D97-AF65-F5344CB8AC3E}">
        <p14:creationId xmlns:p14="http://schemas.microsoft.com/office/powerpoint/2010/main" val="14851294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34</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Don’t take Vanessa’s jokes seriously.</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2237548" y="2106622"/>
            <a:ext cx="3838640" cy="461665"/>
          </a:xfrm>
          <a:prstGeom prst="rect">
            <a:avLst/>
          </a:prstGeom>
          <a:noFill/>
        </p:spPr>
        <p:txBody>
          <a:bodyPr wrap="square" rtlCol="0">
            <a:spAutoFit/>
          </a:bodyPr>
          <a:lstStyle/>
          <a:p>
            <a:r>
              <a:rPr lang="en-US" sz="1200" dirty="0" err="1">
                <a:latin typeface="+mj-lt"/>
              </a:rPr>
              <a:t>jocelyn</a:t>
            </a:r>
            <a:r>
              <a:rPr lang="en-US" sz="1200" dirty="0">
                <a:latin typeface="+mj-lt"/>
              </a:rPr>
              <a:t> has wrote a article called cells to systems which will appear in the </a:t>
            </a:r>
            <a:r>
              <a:rPr lang="en-US" sz="1200" dirty="0" err="1">
                <a:latin typeface="+mj-lt"/>
              </a:rPr>
              <a:t>april</a:t>
            </a:r>
            <a:r>
              <a:rPr lang="en-US" sz="1200" dirty="0">
                <a:latin typeface="+mj-lt"/>
              </a:rPr>
              <a:t> issue of science today magazine</a:t>
            </a:r>
          </a:p>
        </p:txBody>
      </p:sp>
      <p:cxnSp>
        <p:nvCxnSpPr>
          <p:cNvPr id="22" name="Straight Connector 21"/>
          <p:cNvCxnSpPr/>
          <p:nvPr/>
        </p:nvCxnSpPr>
        <p:spPr>
          <a:xfrm flipV="1">
            <a:off x="1108747" y="276930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300905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What would you want to have on a </a:t>
            </a:r>
            <a:r>
              <a:rPr lang="en-US" sz="1200" b="1" dirty="0">
                <a:latin typeface="+mj-lt"/>
              </a:rPr>
              <a:t>trek</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comfortable shoes</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water and food</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a lot of camping gear</a:t>
            </a:r>
          </a:p>
        </p:txBody>
      </p:sp>
      <p:sp>
        <p:nvSpPr>
          <p:cNvPr id="76" name="TextBox 75"/>
          <p:cNvSpPr txBox="1"/>
          <p:nvPr/>
        </p:nvSpPr>
        <p:spPr>
          <a:xfrm>
            <a:off x="3464864" y="3521334"/>
            <a:ext cx="2392796" cy="276999"/>
          </a:xfrm>
          <a:prstGeom prst="rect">
            <a:avLst/>
          </a:prstGeom>
          <a:noFill/>
        </p:spPr>
        <p:txBody>
          <a:bodyPr wrap="square" rtlCol="0">
            <a:spAutoFit/>
          </a:bodyPr>
          <a:lstStyle/>
          <a:p>
            <a:pPr marL="228600" lvl="0" indent="-228600"/>
            <a:r>
              <a:rPr lang="en-US" sz="1200">
                <a:latin typeface="+mj-lt"/>
              </a:rPr>
              <a:t>d) determination and perseverance</a:t>
            </a:r>
            <a:endParaRPr lang="en-US" sz="1200" dirty="0">
              <a:latin typeface="+mj-lt"/>
            </a:endParaRP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The term hypnotism from the Greek root “</a:t>
            </a:r>
            <a:r>
              <a:rPr lang="en-US" sz="1200" dirty="0" err="1">
                <a:latin typeface="+mj-lt"/>
              </a:rPr>
              <a:t>hypnos</a:t>
            </a:r>
            <a:r>
              <a:rPr lang="en-US" sz="1200" dirty="0">
                <a:latin typeface="+mj-lt"/>
              </a:rPr>
              <a:t>,” meaning sleep was coined in 1841.</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skillful          awkward          lazy          motivated</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inept</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8" y="5588575"/>
            <a:ext cx="2257116" cy="646331"/>
          </a:xfrm>
          <a:prstGeom prst="rect">
            <a:avLst/>
          </a:prstGeom>
          <a:noFill/>
        </p:spPr>
        <p:txBody>
          <a:bodyPr wrap="square" rtlCol="0">
            <a:spAutoFit/>
          </a:bodyPr>
          <a:lstStyle/>
          <a:p>
            <a:r>
              <a:rPr lang="en-US" sz="1200" dirty="0">
                <a:latin typeface="+mj-lt"/>
              </a:rPr>
              <a:t>Carlo cannot find his uniform. His uniform is black and white. He has to wear a uniform for work.</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059025" y="6621211"/>
            <a:ext cx="6000853" cy="276999"/>
          </a:xfrm>
          <a:prstGeom prst="rect">
            <a:avLst/>
          </a:prstGeom>
          <a:noFill/>
        </p:spPr>
        <p:txBody>
          <a:bodyPr wrap="square" rtlCol="0">
            <a:spAutoFit/>
          </a:bodyPr>
          <a:lstStyle/>
          <a:p>
            <a:pPr algn="ctr"/>
            <a:r>
              <a:rPr lang="en-US" sz="1200">
                <a:latin typeface="+mj-lt"/>
              </a:rPr>
              <a:t>The operation was completed by my surgeon, and my general doctor prescribed my medicine.</a:t>
            </a:r>
            <a:endParaRPr lang="en-US" sz="1200" dirty="0">
              <a:latin typeface="+mj-lt"/>
            </a:endParaRP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411110"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sanc•tion</a:t>
            </a:r>
            <a:r>
              <a:rPr lang="en-US" sz="1200" b="1" dirty="0">
                <a:latin typeface="+mj-lt"/>
              </a:rPr>
              <a:t> </a:t>
            </a:r>
          </a:p>
          <a:p>
            <a:r>
              <a:rPr lang="en-US" sz="1200" dirty="0">
                <a:latin typeface="+mj-lt"/>
              </a:rPr>
              <a:t>1. n. Approval or permission from an authority</a:t>
            </a:r>
          </a:p>
          <a:p>
            <a:r>
              <a:rPr lang="en-US" sz="1200" dirty="0">
                <a:latin typeface="+mj-lt"/>
              </a:rPr>
              <a:t>2. n. An action taken by one nation against another</a:t>
            </a:r>
          </a:p>
          <a:p>
            <a:r>
              <a:rPr lang="en-US" sz="1200" dirty="0">
                <a:latin typeface="+mj-lt"/>
              </a:rPr>
              <a:t>3. v. To approve or allow</a:t>
            </a:r>
          </a:p>
        </p:txBody>
      </p:sp>
      <p:sp>
        <p:nvSpPr>
          <p:cNvPr id="91" name="TextBox 90"/>
          <p:cNvSpPr txBox="1"/>
          <p:nvPr/>
        </p:nvSpPr>
        <p:spPr>
          <a:xfrm>
            <a:off x="4654502" y="7828923"/>
            <a:ext cx="2578397" cy="646331"/>
          </a:xfrm>
          <a:prstGeom prst="rect">
            <a:avLst/>
          </a:prstGeom>
          <a:noFill/>
        </p:spPr>
        <p:txBody>
          <a:bodyPr wrap="square" rtlCol="0">
            <a:spAutoFit/>
          </a:bodyPr>
          <a:lstStyle/>
          <a:p>
            <a:r>
              <a:rPr lang="en-US" sz="1200">
                <a:latin typeface="+mj-lt"/>
              </a:rPr>
              <a:t>The US government refuses to sanction the production of nuclear weapons abroad.</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The yelling crowd did not appreciate my singing.</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expedient</a:t>
            </a:r>
          </a:p>
        </p:txBody>
      </p:sp>
    </p:spTree>
    <p:extLst>
      <p:ext uri="{BB962C8B-B14F-4D97-AF65-F5344CB8AC3E}">
        <p14:creationId xmlns:p14="http://schemas.microsoft.com/office/powerpoint/2010/main" val="11002875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For many immigrants in the 1800s, learning to speak English was the first step in becoming </a:t>
            </a:r>
            <a:r>
              <a:rPr lang="en-US" sz="1200" b="1" dirty="0">
                <a:latin typeface="+mj-lt"/>
              </a:rPr>
              <a:t>assimilated</a:t>
            </a:r>
            <a:r>
              <a:rPr lang="en-US" sz="1200" dirty="0">
                <a:latin typeface="+mj-lt"/>
              </a:rPr>
              <a:t> into their new way of life.  As they got jobs and changed their style of clothing, they began to feel more at home in their adopted country.</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35</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assimilated </a:t>
            </a:r>
            <a:r>
              <a:rPr lang="en-US" sz="1200" dirty="0">
                <a:latin typeface="+mj-lt"/>
              </a:rPr>
              <a:t>means:</a:t>
            </a:r>
          </a:p>
        </p:txBody>
      </p:sp>
      <p:cxnSp>
        <p:nvCxnSpPr>
          <p:cNvPr id="26" name="Straight Connector 25"/>
          <p:cNvCxnSpPr/>
          <p:nvPr/>
        </p:nvCxnSpPr>
        <p:spPr>
          <a:xfrm>
            <a:off x="2359660" y="4154053"/>
            <a:ext cx="49222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I don’t remember </a:t>
            </a:r>
            <a:r>
              <a:rPr lang="en-US" sz="1200" u="sng" dirty="0">
                <a:latin typeface="+mj-lt"/>
              </a:rPr>
              <a:t>meeting</a:t>
            </a:r>
            <a:r>
              <a:rPr lang="en-US" sz="1200" dirty="0">
                <a:latin typeface="+mj-lt"/>
              </a:rPr>
              <a:t> her before.</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retreat          interruption          obstruction          inroad</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120281" y="9242664"/>
            <a:ext cx="5978104" cy="276999"/>
          </a:xfrm>
          <a:prstGeom prst="rect">
            <a:avLst/>
          </a:prstGeom>
          <a:noFill/>
        </p:spPr>
        <p:txBody>
          <a:bodyPr wrap="square" rtlCol="0">
            <a:spAutoFit/>
          </a:bodyPr>
          <a:lstStyle/>
          <a:p>
            <a:pPr algn="ctr"/>
            <a:r>
              <a:rPr lang="en-US" sz="1200">
                <a:latin typeface="+mj-lt"/>
              </a:rPr>
              <a:t>a) prophet : skeptical          b) athlete : lethargic           c) baby : nascent         d) gullible : fool</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The boot camp class, while                                      , was fun and rewarding.</a:t>
            </a:r>
          </a:p>
        </p:txBody>
      </p:sp>
      <p:cxnSp>
        <p:nvCxnSpPr>
          <p:cNvPr id="77" name="Straight Connector 76"/>
          <p:cNvCxnSpPr/>
          <p:nvPr/>
        </p:nvCxnSpPr>
        <p:spPr>
          <a:xfrm>
            <a:off x="3665538" y="3163366"/>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onerous 		</a:t>
            </a:r>
            <a:r>
              <a:rPr lang="en-US" sz="1400" dirty="0"/>
              <a:t>☐</a:t>
            </a:r>
            <a:r>
              <a:rPr lang="en-US" sz="1200" dirty="0">
                <a:latin typeface="+mj-lt"/>
              </a:rPr>
              <a:t> strenuous 		</a:t>
            </a:r>
            <a:r>
              <a:rPr lang="en-US" sz="1400" dirty="0"/>
              <a:t>☐</a:t>
            </a:r>
            <a:r>
              <a:rPr lang="en-US" sz="1200" dirty="0">
                <a:latin typeface="+mj-lt"/>
              </a:rPr>
              <a:t> arduous</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intrusion</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package was received by Mark on September 17.</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forcible          </a:t>
            </a:r>
            <a:r>
              <a:rPr lang="en-US" sz="1200" dirty="0" err="1">
                <a:latin typeface="+mj-lt"/>
              </a:rPr>
              <a:t>flouresent</a:t>
            </a:r>
            <a:r>
              <a:rPr lang="en-US" sz="1200" dirty="0">
                <a:latin typeface="+mj-lt"/>
              </a:rPr>
              <a:t>          haphazard</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orthodox</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t>
            </a:r>
            <a:r>
              <a:rPr lang="en-US" sz="1200" b="1" dirty="0" err="1">
                <a:latin typeface="+mj-lt"/>
              </a:rPr>
              <a:t>ortho</a:t>
            </a:r>
            <a:r>
              <a:rPr lang="en-US" sz="1200" b="1" dirty="0">
                <a:latin typeface="+mj-lt"/>
              </a:rPr>
              <a:t>” </a:t>
            </a:r>
            <a:r>
              <a:rPr lang="en-US" sz="1200" dirty="0">
                <a:latin typeface="+mj-lt"/>
              </a:rPr>
              <a:t>– straight</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“doc” </a:t>
            </a:r>
            <a:r>
              <a:rPr lang="en-US" sz="1200" dirty="0">
                <a:latin typeface="+mj-lt"/>
              </a:rPr>
              <a:t>– to teach</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carcass : deceased</a:t>
            </a:r>
          </a:p>
        </p:txBody>
      </p:sp>
    </p:spTree>
    <p:extLst>
      <p:ext uri="{BB962C8B-B14F-4D97-AF65-F5344CB8AC3E}">
        <p14:creationId xmlns:p14="http://schemas.microsoft.com/office/powerpoint/2010/main" val="259304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78855"/>
            <a:ext cx="6161020" cy="830997"/>
          </a:xfrm>
          <a:prstGeom prst="rect">
            <a:avLst/>
          </a:prstGeom>
          <a:noFill/>
        </p:spPr>
        <p:txBody>
          <a:bodyPr wrap="square" rtlCol="0">
            <a:spAutoFit/>
          </a:bodyPr>
          <a:lstStyle/>
          <a:p>
            <a:r>
              <a:rPr lang="en-US" sz="1200" dirty="0">
                <a:latin typeface="+mj-lt"/>
              </a:rPr>
              <a:t>World War I presented an </a:t>
            </a:r>
            <a:r>
              <a:rPr lang="en-US" sz="1200" b="1" dirty="0">
                <a:latin typeface="+mj-lt"/>
              </a:rPr>
              <a:t>opportune</a:t>
            </a:r>
            <a:r>
              <a:rPr lang="en-US" sz="1200" dirty="0">
                <a:latin typeface="+mj-lt"/>
              </a:rPr>
              <a:t> time for women to prove themselves as men’s equals.  With many men off fighting in the war, the country was faced with a shortage of manpower.  This allowed women to step into farm and factory jobs that were previously off limits to them.  Women were now in a position to prove their competence and reliability. </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4</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120280" y="4058125"/>
            <a:ext cx="6161020" cy="276999"/>
          </a:xfrm>
          <a:prstGeom prst="rect">
            <a:avLst/>
          </a:prstGeom>
          <a:noFill/>
        </p:spPr>
        <p:txBody>
          <a:bodyPr wrap="square" rtlCol="0">
            <a:spAutoFit/>
          </a:bodyPr>
          <a:lstStyle/>
          <a:p>
            <a:r>
              <a:rPr lang="en-US" sz="1200" b="1" dirty="0">
                <a:latin typeface="+mj-lt"/>
              </a:rPr>
              <a:t>opportune </a:t>
            </a:r>
            <a:r>
              <a:rPr lang="en-US" sz="1200" dirty="0">
                <a:latin typeface="+mj-lt"/>
              </a:rPr>
              <a:t>means:</a:t>
            </a:r>
          </a:p>
        </p:txBody>
      </p:sp>
      <p:cxnSp>
        <p:nvCxnSpPr>
          <p:cNvPr id="26" name="Straight Connector 25"/>
          <p:cNvCxnSpPr/>
          <p:nvPr/>
        </p:nvCxnSpPr>
        <p:spPr>
          <a:xfrm>
            <a:off x="2359660" y="4264056"/>
            <a:ext cx="49222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Mia likes </a:t>
            </a:r>
            <a:r>
              <a:rPr lang="en-US" sz="1200" u="sng" dirty="0">
                <a:latin typeface="+mj-lt"/>
              </a:rPr>
              <a:t>to hunt</a:t>
            </a:r>
            <a:r>
              <a:rPr lang="en-US" sz="1200" dirty="0">
                <a:latin typeface="+mj-lt"/>
              </a:rPr>
              <a:t>.</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cancel          ruin          allow          retreat</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308407" y="9242664"/>
            <a:ext cx="5660357" cy="276999"/>
          </a:xfrm>
          <a:prstGeom prst="rect">
            <a:avLst/>
          </a:prstGeom>
          <a:noFill/>
        </p:spPr>
        <p:txBody>
          <a:bodyPr wrap="square" rtlCol="0">
            <a:spAutoFit/>
          </a:bodyPr>
          <a:lstStyle/>
          <a:p>
            <a:pPr algn="ctr"/>
            <a:r>
              <a:rPr lang="en-US" sz="1200" dirty="0">
                <a:latin typeface="+mj-lt"/>
              </a:rPr>
              <a:t>a) laws : enforce         b) predator : stalks          c) bake : oven          d) tarp : folds</a:t>
            </a: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Locking your keys in your car will likely                                     you.</a:t>
            </a:r>
          </a:p>
        </p:txBody>
      </p:sp>
      <p:cxnSp>
        <p:nvCxnSpPr>
          <p:cNvPr id="77" name="Straight Connector 76"/>
          <p:cNvCxnSpPr/>
          <p:nvPr/>
        </p:nvCxnSpPr>
        <p:spPr>
          <a:xfrm>
            <a:off x="4654640" y="3149615"/>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perturb		</a:t>
            </a:r>
            <a:r>
              <a:rPr lang="en-US" sz="1400" dirty="0"/>
              <a:t>☐</a:t>
            </a:r>
            <a:r>
              <a:rPr lang="en-US" sz="1200" dirty="0">
                <a:latin typeface="+mj-lt"/>
              </a:rPr>
              <a:t> fluster		</a:t>
            </a:r>
            <a:r>
              <a:rPr lang="en-US" sz="1400" dirty="0"/>
              <a:t>☐</a:t>
            </a:r>
            <a:r>
              <a:rPr lang="en-US" sz="1200" dirty="0">
                <a:latin typeface="+mj-lt"/>
              </a:rPr>
              <a:t> annoy</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nullify</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The circus performers learned many new tricks.</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colleague          bask          </a:t>
            </a:r>
            <a:r>
              <a:rPr lang="en-US" sz="1200" dirty="0" err="1">
                <a:latin typeface="+mj-lt"/>
              </a:rPr>
              <a:t>asterik</a:t>
            </a:r>
            <a:r>
              <a:rPr lang="en-US" sz="1200" dirty="0">
                <a:latin typeface="+mj-lt"/>
              </a:rPr>
              <a:t> </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caustic</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t>
            </a:r>
            <a:r>
              <a:rPr lang="en-US" sz="1200" b="1" dirty="0" err="1">
                <a:latin typeface="+mj-lt"/>
              </a:rPr>
              <a:t>caust</a:t>
            </a:r>
            <a:r>
              <a:rPr lang="en-US" sz="1200" b="1" dirty="0">
                <a:latin typeface="+mj-lt"/>
              </a:rPr>
              <a:t>” </a:t>
            </a:r>
            <a:r>
              <a:rPr lang="en-US" sz="1200" dirty="0">
                <a:latin typeface="+mj-lt"/>
              </a:rPr>
              <a:t>– to burn</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t>
            </a:r>
            <a:r>
              <a:rPr lang="en-US" sz="1200" b="1" dirty="0" err="1">
                <a:latin typeface="+mj-lt"/>
              </a:rPr>
              <a:t>ic</a:t>
            </a:r>
            <a:r>
              <a:rPr lang="en-US" sz="1200" b="1" dirty="0">
                <a:latin typeface="+mj-lt"/>
              </a:rPr>
              <a:t>” </a:t>
            </a:r>
            <a:r>
              <a:rPr lang="en-US" sz="1200" dirty="0">
                <a:latin typeface="+mj-lt"/>
              </a:rPr>
              <a:t>– like, related to</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08482" y="4533695"/>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heart : circulates</a:t>
            </a:r>
          </a:p>
        </p:txBody>
      </p:sp>
    </p:spTree>
    <p:extLst>
      <p:ext uri="{BB962C8B-B14F-4D97-AF65-F5344CB8AC3E}">
        <p14:creationId xmlns:p14="http://schemas.microsoft.com/office/powerpoint/2010/main" val="7476738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35</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May that prisoner rot in jail every day.</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will you be reading the </a:t>
            </a:r>
            <a:r>
              <a:rPr lang="en-US" sz="1200" dirty="0" err="1">
                <a:latin typeface="+mj-lt"/>
              </a:rPr>
              <a:t>iliad</a:t>
            </a:r>
            <a:r>
              <a:rPr lang="en-US" sz="1200" dirty="0">
                <a:latin typeface="+mj-lt"/>
              </a:rPr>
              <a:t> an epic poem in your </a:t>
            </a:r>
            <a:r>
              <a:rPr lang="en-US" sz="1200" dirty="0" err="1">
                <a:latin typeface="+mj-lt"/>
              </a:rPr>
              <a:t>english</a:t>
            </a:r>
            <a:r>
              <a:rPr lang="en-US" sz="1200" dirty="0">
                <a:latin typeface="+mj-lt"/>
              </a:rPr>
              <a:t> Class</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A </a:t>
            </a:r>
            <a:r>
              <a:rPr lang="en-US" sz="1200" b="1" dirty="0">
                <a:latin typeface="+mj-lt"/>
              </a:rPr>
              <a:t>derogatory</a:t>
            </a:r>
            <a:r>
              <a:rPr lang="en-US" sz="1200" dirty="0">
                <a:latin typeface="+mj-lt"/>
              </a:rPr>
              <a:t> remark might make you feel…</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angry and upset.</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appreciated and loved.</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jealous and envious.</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confused and bewildered.</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Every time Lin joins us well, maybe just most of the time we end up arguing.</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punishment          forgiveness          respect          justice</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retribution</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8" y="5535491"/>
            <a:ext cx="2257116" cy="830997"/>
          </a:xfrm>
          <a:prstGeom prst="rect">
            <a:avLst/>
          </a:prstGeom>
          <a:noFill/>
        </p:spPr>
        <p:txBody>
          <a:bodyPr wrap="square" rtlCol="0">
            <a:spAutoFit/>
          </a:bodyPr>
          <a:lstStyle/>
          <a:p>
            <a:r>
              <a:rPr lang="en-US" sz="1200" dirty="0">
                <a:latin typeface="+mj-lt"/>
              </a:rPr>
              <a:t>Labs and retrievers are popular hunting dogs. Many hunting dogs have webbed feet. They are bred this way to help them swim.</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I can speak with confidence if I practiced.</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con•cede</a:t>
            </a:r>
            <a:endParaRPr lang="en-US" sz="1200" b="1" dirty="0">
              <a:latin typeface="+mj-lt"/>
            </a:endParaRPr>
          </a:p>
          <a:p>
            <a:r>
              <a:rPr lang="en-US" sz="1200" dirty="0">
                <a:latin typeface="+mj-lt"/>
              </a:rPr>
              <a:t>1. v. To admit to be true, often reluctantly</a:t>
            </a:r>
          </a:p>
          <a:p>
            <a:r>
              <a:rPr lang="en-US" sz="1200" dirty="0">
                <a:latin typeface="+mj-lt"/>
              </a:rPr>
              <a:t>2. v. To admit defeat and stop fighting in a war</a:t>
            </a:r>
          </a:p>
          <a:p>
            <a:r>
              <a:rPr lang="en-US" sz="1200" dirty="0">
                <a:latin typeface="+mj-lt"/>
              </a:rPr>
              <a:t>3. v. To grant or let have</a:t>
            </a:r>
          </a:p>
        </p:txBody>
      </p:sp>
      <p:sp>
        <p:nvSpPr>
          <p:cNvPr id="91" name="TextBox 90"/>
          <p:cNvSpPr txBox="1"/>
          <p:nvPr/>
        </p:nvSpPr>
        <p:spPr>
          <a:xfrm>
            <a:off x="4691488" y="7828923"/>
            <a:ext cx="2541412" cy="461665"/>
          </a:xfrm>
          <a:prstGeom prst="rect">
            <a:avLst/>
          </a:prstGeom>
          <a:noFill/>
        </p:spPr>
        <p:txBody>
          <a:bodyPr wrap="square" rtlCol="0">
            <a:spAutoFit/>
          </a:bodyPr>
          <a:lstStyle/>
          <a:p>
            <a:r>
              <a:rPr lang="en-US" sz="1200">
                <a:latin typeface="+mj-lt"/>
              </a:rPr>
              <a:t>After years of denial, I had to concede that I was wrong all this time.</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She brought a book to read on the plane but chose to knit instead.</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provision</a:t>
            </a:r>
          </a:p>
        </p:txBody>
      </p:sp>
    </p:spTree>
    <p:extLst>
      <p:ext uri="{BB962C8B-B14F-4D97-AF65-F5344CB8AC3E}">
        <p14:creationId xmlns:p14="http://schemas.microsoft.com/office/powerpoint/2010/main" val="11925691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The fortune-teller had been speaking in an ordinary conversational tone. As she began to read my palm, her </a:t>
            </a:r>
            <a:r>
              <a:rPr lang="en-US" sz="1200" b="1" dirty="0">
                <a:latin typeface="+mj-lt"/>
              </a:rPr>
              <a:t>intonation</a:t>
            </a:r>
            <a:r>
              <a:rPr lang="en-US" sz="1200" dirty="0">
                <a:latin typeface="+mj-lt"/>
              </a:rPr>
              <a:t> changed.  Her voice became somewhat high-pitched, and she uttered words in a singsong manner.</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36</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intonation </a:t>
            </a:r>
            <a:r>
              <a:rPr lang="en-US" sz="1200" dirty="0">
                <a:latin typeface="+mj-lt"/>
              </a:rPr>
              <a:t>means:</a:t>
            </a:r>
          </a:p>
        </p:txBody>
      </p:sp>
      <p:cxnSp>
        <p:nvCxnSpPr>
          <p:cNvPr id="26" name="Straight Connector 25"/>
          <p:cNvCxnSpPr/>
          <p:nvPr/>
        </p:nvCxnSpPr>
        <p:spPr>
          <a:xfrm>
            <a:off x="2335264" y="4154053"/>
            <a:ext cx="494666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I love </a:t>
            </a:r>
            <a:r>
              <a:rPr lang="en-US" sz="1200" u="sng" dirty="0">
                <a:latin typeface="+mj-lt"/>
              </a:rPr>
              <a:t>laughing</a:t>
            </a:r>
            <a:r>
              <a:rPr lang="en-US" sz="1200" dirty="0">
                <a:latin typeface="+mj-lt"/>
              </a:rPr>
              <a:t> babies.</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213811" y="4921725"/>
            <a:ext cx="3903741" cy="276999"/>
          </a:xfrm>
          <a:prstGeom prst="rect">
            <a:avLst/>
          </a:prstGeom>
          <a:noFill/>
        </p:spPr>
        <p:txBody>
          <a:bodyPr wrap="square" rtlCol="0">
            <a:spAutoFit/>
          </a:bodyPr>
          <a:lstStyle/>
          <a:p>
            <a:pPr algn="ctr"/>
            <a:r>
              <a:rPr lang="en-US" sz="1200">
                <a:latin typeface="+mj-lt"/>
              </a:rPr>
              <a:t>unyielding          defeated          purposeful          insecure</a:t>
            </a:r>
            <a:endParaRPr lang="en-US" sz="1200" dirty="0">
              <a:latin typeface="+mj-lt"/>
            </a:endParaRP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1104293" y="9242664"/>
            <a:ext cx="6073403" cy="276999"/>
          </a:xfrm>
          <a:prstGeom prst="rect">
            <a:avLst/>
          </a:prstGeom>
          <a:noFill/>
        </p:spPr>
        <p:txBody>
          <a:bodyPr wrap="square" rtlCol="0">
            <a:spAutoFit/>
          </a:bodyPr>
          <a:lstStyle/>
          <a:p>
            <a:pPr algn="ctr"/>
            <a:r>
              <a:rPr lang="en-US" sz="1200">
                <a:latin typeface="+mj-lt"/>
              </a:rPr>
              <a:t>a) resolute : yielding          b) frank : candid          c) constant : erratic          d) earnest : onerous</a:t>
            </a:r>
            <a:endParaRPr lang="en-US" sz="1200" dirty="0">
              <a:latin typeface="+mj-lt"/>
            </a:endParaRP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His                                     explanation of a simple problem only confused us even more.</a:t>
            </a:r>
          </a:p>
        </p:txBody>
      </p:sp>
      <p:cxnSp>
        <p:nvCxnSpPr>
          <p:cNvPr id="77" name="Straight Connector 76"/>
          <p:cNvCxnSpPr/>
          <p:nvPr/>
        </p:nvCxnSpPr>
        <p:spPr>
          <a:xfrm>
            <a:off x="1840620" y="3170241"/>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intricate 		</a:t>
            </a:r>
            <a:r>
              <a:rPr lang="en-US" sz="1400" dirty="0"/>
              <a:t>☐</a:t>
            </a:r>
            <a:r>
              <a:rPr lang="en-US" sz="1200" dirty="0">
                <a:latin typeface="+mj-lt"/>
              </a:rPr>
              <a:t> complex 		</a:t>
            </a:r>
            <a:r>
              <a:rPr lang="en-US" sz="1400" dirty="0"/>
              <a:t>☐</a:t>
            </a:r>
            <a:r>
              <a:rPr lang="en-US" sz="1200" dirty="0">
                <a:latin typeface="+mj-lt"/>
              </a:rPr>
              <a:t> convoluted</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tenacious</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I was annoyed by my little brother’s constant whining.</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a:latin typeface="+mj-lt"/>
              </a:rPr>
              <a:t>transient          idiosyncrasy          </a:t>
            </a:r>
            <a:r>
              <a:rPr lang="en-US" sz="1200" dirty="0" err="1">
                <a:latin typeface="+mj-lt"/>
              </a:rPr>
              <a:t>liesure</a:t>
            </a:r>
            <a:endParaRPr lang="en-US" sz="1200" dirty="0">
              <a:latin typeface="+mj-lt"/>
            </a:endParaRP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palpable</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“palp” </a:t>
            </a:r>
            <a:r>
              <a:rPr lang="en-US" sz="1200" dirty="0">
                <a:latin typeface="+mj-lt"/>
              </a:rPr>
              <a:t>– touch</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a:latin typeface="+mj-lt"/>
              </a:rPr>
              <a:t>“able” </a:t>
            </a:r>
            <a:r>
              <a:rPr lang="en-US" sz="1200" dirty="0">
                <a:latin typeface="+mj-lt"/>
              </a:rPr>
              <a:t>– able to be</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insipid : vibrant</a:t>
            </a:r>
          </a:p>
        </p:txBody>
      </p:sp>
    </p:spTree>
    <p:extLst>
      <p:ext uri="{BB962C8B-B14F-4D97-AF65-F5344CB8AC3E}">
        <p14:creationId xmlns:p14="http://schemas.microsoft.com/office/powerpoint/2010/main" val="2567109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36</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If I were a principal, I would cancel all homework.</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941664" y="2126466"/>
            <a:ext cx="4430407" cy="461665"/>
          </a:xfrm>
          <a:prstGeom prst="rect">
            <a:avLst/>
          </a:prstGeom>
          <a:noFill/>
        </p:spPr>
        <p:txBody>
          <a:bodyPr wrap="square" rtlCol="0">
            <a:spAutoFit/>
          </a:bodyPr>
          <a:lstStyle/>
          <a:p>
            <a:r>
              <a:rPr lang="en-US" sz="1200" dirty="0">
                <a:latin typeface="+mj-lt"/>
              </a:rPr>
              <a:t>has the school bell rang that loud before or did the principal turn up the volume so he could here it in his office</a:t>
            </a:r>
          </a:p>
        </p:txBody>
      </p:sp>
      <p:cxnSp>
        <p:nvCxnSpPr>
          <p:cNvPr id="22" name="Straight Connector 21"/>
          <p:cNvCxnSpPr/>
          <p:nvPr/>
        </p:nvCxnSpPr>
        <p:spPr>
          <a:xfrm flipV="1">
            <a:off x="1119235" y="275284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19235" y="302204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can you do with </a:t>
            </a:r>
            <a:r>
              <a:rPr lang="en-US" sz="1200" b="1" dirty="0">
                <a:latin typeface="+mj-lt"/>
              </a:rPr>
              <a:t>impunity</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swim at the beach</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cheat on a test</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run a marathon</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drive without a seatbelt</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My parents married for twenty years are celebrating their anniversary tonight.</a:t>
            </a:r>
          </a:p>
        </p:txBody>
      </p:sp>
      <p:sp>
        <p:nvSpPr>
          <p:cNvPr id="80" name="TextBox 79"/>
          <p:cNvSpPr txBox="1"/>
          <p:nvPr/>
        </p:nvSpPr>
        <p:spPr>
          <a:xfrm>
            <a:off x="2110683" y="4921725"/>
            <a:ext cx="4167265" cy="276999"/>
          </a:xfrm>
          <a:prstGeom prst="rect">
            <a:avLst/>
          </a:prstGeom>
          <a:noFill/>
        </p:spPr>
        <p:txBody>
          <a:bodyPr wrap="square" rtlCol="0">
            <a:spAutoFit/>
          </a:bodyPr>
          <a:lstStyle/>
          <a:p>
            <a:pPr algn="ctr"/>
            <a:r>
              <a:rPr lang="en-US" sz="1200">
                <a:latin typeface="+mj-lt"/>
              </a:rPr>
              <a:t>pardon          retaliation          investigation          confirmation</a:t>
            </a:r>
            <a:endParaRPr lang="en-US" sz="1200" dirty="0">
              <a:latin typeface="+mj-lt"/>
            </a:endParaRP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reprisal</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167764" y="5617706"/>
            <a:ext cx="2297099" cy="646331"/>
          </a:xfrm>
          <a:prstGeom prst="rect">
            <a:avLst/>
          </a:prstGeom>
          <a:noFill/>
        </p:spPr>
        <p:txBody>
          <a:bodyPr wrap="square" rtlCol="0">
            <a:spAutoFit/>
          </a:bodyPr>
          <a:lstStyle/>
          <a:p>
            <a:r>
              <a:rPr lang="en-US" sz="1200" dirty="0">
                <a:latin typeface="+mj-lt"/>
              </a:rPr>
              <a:t>Halibut are an ocean fish. They are bottom feeders. They eat organic debris and small crustaceans.</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The teacher will present a review before the test is taken by the students.</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17296"/>
            <a:ext cx="3213735"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af•front</a:t>
            </a:r>
            <a:r>
              <a:rPr lang="en-US" sz="1200" b="1" dirty="0">
                <a:latin typeface="+mj-lt"/>
              </a:rPr>
              <a:t> </a:t>
            </a:r>
          </a:p>
          <a:p>
            <a:r>
              <a:rPr lang="en-US" sz="1200" dirty="0">
                <a:latin typeface="+mj-lt"/>
              </a:rPr>
              <a:t>1. v. To appear directly before</a:t>
            </a:r>
          </a:p>
          <a:p>
            <a:r>
              <a:rPr lang="en-US" sz="1200" dirty="0">
                <a:latin typeface="+mj-lt"/>
              </a:rPr>
              <a:t>2. v. To insult or to offend deliberately </a:t>
            </a:r>
          </a:p>
          <a:p>
            <a:r>
              <a:rPr lang="en-US" sz="1200" dirty="0">
                <a:latin typeface="+mj-lt"/>
              </a:rPr>
              <a:t>3. n. A deliberate insult or offensive act</a:t>
            </a:r>
          </a:p>
        </p:txBody>
      </p:sp>
      <p:sp>
        <p:nvSpPr>
          <p:cNvPr id="91" name="TextBox 90"/>
          <p:cNvSpPr txBox="1"/>
          <p:nvPr/>
        </p:nvSpPr>
        <p:spPr>
          <a:xfrm>
            <a:off x="4450252" y="7878798"/>
            <a:ext cx="3009898" cy="461665"/>
          </a:xfrm>
          <a:prstGeom prst="rect">
            <a:avLst/>
          </a:prstGeom>
          <a:noFill/>
        </p:spPr>
        <p:txBody>
          <a:bodyPr wrap="square" rtlCol="0">
            <a:spAutoFit/>
          </a:bodyPr>
          <a:lstStyle/>
          <a:p>
            <a:r>
              <a:rPr lang="en-US" sz="1200">
                <a:latin typeface="+mj-lt"/>
              </a:rPr>
              <a:t>His words were not just hurtful to me, but they were also an affront to my whole family.</a:t>
            </a:r>
            <a:endParaRPr lang="en-US" sz="1200" dirty="0">
              <a:latin typeface="+mj-lt"/>
            </a:endParaRP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The wrecked vessel sank below the ocean surface, never to sail again.</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antecedent</a:t>
            </a:r>
            <a:endParaRPr lang="en-US" sz="1200" b="1" dirty="0">
              <a:latin typeface="+mj-lt"/>
            </a:endParaRPr>
          </a:p>
        </p:txBody>
      </p:sp>
    </p:spTree>
    <p:extLst>
      <p:ext uri="{BB962C8B-B14F-4D97-AF65-F5344CB8AC3E}">
        <p14:creationId xmlns:p14="http://schemas.microsoft.com/office/powerpoint/2010/main" val="399188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14137" y="2928995"/>
            <a:ext cx="1975740" cy="34685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Wednesday</a:t>
            </a:r>
          </a:p>
        </p:txBody>
      </p:sp>
      <p:sp>
        <p:nvSpPr>
          <p:cNvPr id="3" name="TextBox 2"/>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Thursday</a:t>
            </a:r>
          </a:p>
        </p:txBody>
      </p:sp>
      <p:sp>
        <p:nvSpPr>
          <p:cNvPr id="4" name="TextBox 3"/>
          <p:cNvSpPr txBox="1"/>
          <p:nvPr/>
        </p:nvSpPr>
        <p:spPr>
          <a:xfrm>
            <a:off x="849221" y="88154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5" name="TextBox 4"/>
          <p:cNvSpPr txBox="1"/>
          <p:nvPr/>
        </p:nvSpPr>
        <p:spPr>
          <a:xfrm>
            <a:off x="849221" y="182950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6" name="TextBox 5"/>
          <p:cNvSpPr txBox="1"/>
          <p:nvPr/>
        </p:nvSpPr>
        <p:spPr>
          <a:xfrm>
            <a:off x="849221" y="302463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7" name="TextBox 6"/>
          <p:cNvSpPr txBox="1"/>
          <p:nvPr/>
        </p:nvSpPr>
        <p:spPr>
          <a:xfrm>
            <a:off x="849221" y="384980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8" name="TextBox 7"/>
          <p:cNvSpPr txBox="1"/>
          <p:nvPr/>
        </p:nvSpPr>
        <p:spPr>
          <a:xfrm>
            <a:off x="849221" y="456125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9" name="TextBox 8"/>
          <p:cNvSpPr txBox="1"/>
          <p:nvPr/>
        </p:nvSpPr>
        <p:spPr>
          <a:xfrm>
            <a:off x="849221" y="5241998"/>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0" name="TextBox 9"/>
          <p:cNvSpPr txBox="1"/>
          <p:nvPr/>
        </p:nvSpPr>
        <p:spPr>
          <a:xfrm>
            <a:off x="849221" y="630233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1" name="TextBox 10"/>
          <p:cNvSpPr txBox="1"/>
          <p:nvPr/>
        </p:nvSpPr>
        <p:spPr>
          <a:xfrm>
            <a:off x="849221" y="733501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2" name="TextBox 11"/>
          <p:cNvSpPr txBox="1"/>
          <p:nvPr/>
        </p:nvSpPr>
        <p:spPr>
          <a:xfrm>
            <a:off x="849221" y="863865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3" name="TextBox 12"/>
          <p:cNvSpPr txBox="1"/>
          <p:nvPr/>
        </p:nvSpPr>
        <p:spPr>
          <a:xfrm>
            <a:off x="849221" y="92012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6" name="TextBox 15"/>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4</a:t>
            </a:r>
            <a:endParaRPr lang="en-US" sz="2000" b="1" dirty="0">
              <a:effectLst/>
              <a:latin typeface="Century Gothic" charset="0"/>
              <a:ea typeface="Century Gothic" charset="0"/>
              <a:cs typeface="Century Gothic" charset="0"/>
            </a:endParaRPr>
          </a:p>
        </p:txBody>
      </p:sp>
      <p:sp>
        <p:nvSpPr>
          <p:cNvPr id="17" name="TextBox 16"/>
          <p:cNvSpPr txBox="1"/>
          <p:nvPr/>
        </p:nvSpPr>
        <p:spPr>
          <a:xfrm>
            <a:off x="1076358" y="934600"/>
            <a:ext cx="6161020" cy="276999"/>
          </a:xfrm>
          <a:prstGeom prst="rect">
            <a:avLst/>
          </a:prstGeom>
          <a:noFill/>
        </p:spPr>
        <p:txBody>
          <a:bodyPr wrap="square" rtlCol="0">
            <a:spAutoFit/>
          </a:bodyPr>
          <a:lstStyle/>
          <a:p>
            <a:r>
              <a:rPr lang="en-US" sz="1200" dirty="0">
                <a:latin typeface="+mj-lt"/>
              </a:rPr>
              <a:t>Identify the </a:t>
            </a:r>
            <a:r>
              <a:rPr lang="en-US" sz="1200" b="1" dirty="0">
                <a:latin typeface="+mj-lt"/>
              </a:rPr>
              <a:t>verb</a:t>
            </a:r>
            <a:r>
              <a:rPr lang="en-US" sz="1200" dirty="0">
                <a:latin typeface="+mj-lt"/>
              </a:rPr>
              <a:t> and its </a:t>
            </a:r>
            <a:r>
              <a:rPr lang="en-US" sz="1200" b="1" dirty="0">
                <a:latin typeface="+mj-lt"/>
              </a:rPr>
              <a:t>mood</a:t>
            </a:r>
            <a:r>
              <a:rPr lang="en-US" sz="1200" dirty="0">
                <a:latin typeface="+mj-lt"/>
              </a:rPr>
              <a:t> in the sentence below.</a:t>
            </a:r>
          </a:p>
        </p:txBody>
      </p:sp>
      <p:sp>
        <p:nvSpPr>
          <p:cNvPr id="18" name="TextBox 17"/>
          <p:cNvSpPr txBox="1"/>
          <p:nvPr/>
        </p:nvSpPr>
        <p:spPr>
          <a:xfrm>
            <a:off x="1059025" y="1550808"/>
            <a:ext cx="5710488" cy="276999"/>
          </a:xfrm>
          <a:prstGeom prst="rect">
            <a:avLst/>
          </a:prstGeom>
          <a:noFill/>
        </p:spPr>
        <p:txBody>
          <a:bodyPr wrap="square" rtlCol="0">
            <a:spAutoFit/>
          </a:bodyPr>
          <a:lstStyle/>
          <a:p>
            <a:pPr algn="ctr"/>
            <a:r>
              <a:rPr lang="en-US" sz="1200" dirty="0">
                <a:latin typeface="+mj-lt"/>
              </a:rPr>
              <a:t>I prefer Dad drive me to school instead of my sister.</a:t>
            </a:r>
          </a:p>
        </p:txBody>
      </p:sp>
      <p:sp>
        <p:nvSpPr>
          <p:cNvPr id="19" name="TextBox 18"/>
          <p:cNvSpPr txBox="1"/>
          <p:nvPr/>
        </p:nvSpPr>
        <p:spPr>
          <a:xfrm>
            <a:off x="1076358" y="1888652"/>
            <a:ext cx="6161020" cy="276999"/>
          </a:xfrm>
          <a:prstGeom prst="rect">
            <a:avLst/>
          </a:prstGeom>
          <a:noFill/>
        </p:spPr>
        <p:txBody>
          <a:bodyPr wrap="square" rtlCol="0">
            <a:spAutoFit/>
          </a:bodyPr>
          <a:lstStyle/>
          <a:p>
            <a:r>
              <a:rPr lang="en-US" sz="1200" b="1" dirty="0">
                <a:latin typeface="+mj-lt"/>
              </a:rPr>
              <a:t>Proofread</a:t>
            </a:r>
            <a:r>
              <a:rPr lang="en-US" sz="1200" dirty="0">
                <a:latin typeface="+mj-lt"/>
              </a:rPr>
              <a:t> the sentence below.  Then rewrite the corrected sentence.</a:t>
            </a:r>
          </a:p>
        </p:txBody>
      </p:sp>
      <p:sp>
        <p:nvSpPr>
          <p:cNvPr id="20" name="TextBox 19"/>
          <p:cNvSpPr txBox="1"/>
          <p:nvPr/>
        </p:nvSpPr>
        <p:spPr>
          <a:xfrm>
            <a:off x="1207748" y="2188703"/>
            <a:ext cx="5804436" cy="276999"/>
          </a:xfrm>
          <a:prstGeom prst="rect">
            <a:avLst/>
          </a:prstGeom>
          <a:noFill/>
        </p:spPr>
        <p:txBody>
          <a:bodyPr wrap="square" rtlCol="0">
            <a:spAutoFit/>
          </a:bodyPr>
          <a:lstStyle/>
          <a:p>
            <a:pPr algn="ctr"/>
            <a:r>
              <a:rPr lang="en-US" sz="1200" dirty="0">
                <a:latin typeface="+mj-lt"/>
              </a:rPr>
              <a:t>while waiting for Band Practice to end, </a:t>
            </a:r>
            <a:r>
              <a:rPr lang="en-US" sz="1200" dirty="0" err="1">
                <a:latin typeface="+mj-lt"/>
              </a:rPr>
              <a:t>silvia</a:t>
            </a:r>
            <a:r>
              <a:rPr lang="en-US" sz="1200" dirty="0">
                <a:latin typeface="+mj-lt"/>
              </a:rPr>
              <a:t> whined </a:t>
            </a:r>
            <a:r>
              <a:rPr lang="en-US" sz="1200" dirty="0" err="1">
                <a:latin typeface="+mj-lt"/>
              </a:rPr>
              <a:t>im</a:t>
            </a:r>
            <a:r>
              <a:rPr lang="en-US" sz="1200" dirty="0">
                <a:latin typeface="+mj-lt"/>
              </a:rPr>
              <a:t> hungry</a:t>
            </a:r>
          </a:p>
        </p:txBody>
      </p:sp>
      <p:cxnSp>
        <p:nvCxnSpPr>
          <p:cNvPr id="22" name="Straight Connector 21"/>
          <p:cNvCxnSpPr/>
          <p:nvPr/>
        </p:nvCxnSpPr>
        <p:spPr>
          <a:xfrm flipV="1">
            <a:off x="1108747" y="2670463"/>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08747" y="2947985"/>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76358" y="3030481"/>
            <a:ext cx="6161020" cy="276999"/>
          </a:xfrm>
          <a:prstGeom prst="rect">
            <a:avLst/>
          </a:prstGeom>
          <a:noFill/>
        </p:spPr>
        <p:txBody>
          <a:bodyPr wrap="square" rtlCol="0">
            <a:spAutoFit/>
          </a:bodyPr>
          <a:lstStyle/>
          <a:p>
            <a:r>
              <a:rPr lang="en-US" sz="1200" dirty="0">
                <a:latin typeface="+mj-lt"/>
              </a:rPr>
              <a:t>Which of the following might result in a </a:t>
            </a:r>
            <a:r>
              <a:rPr lang="en-US" sz="1200" b="1" dirty="0">
                <a:latin typeface="+mj-lt"/>
              </a:rPr>
              <a:t>reprimand</a:t>
            </a:r>
            <a:r>
              <a:rPr lang="en-US" sz="1200" dirty="0">
                <a:latin typeface="+mj-lt"/>
              </a:rPr>
              <a:t>?</a:t>
            </a:r>
          </a:p>
        </p:txBody>
      </p:sp>
      <p:sp>
        <p:nvSpPr>
          <p:cNvPr id="41" name="TextBox 40"/>
          <p:cNvSpPr txBox="1"/>
          <p:nvPr/>
        </p:nvSpPr>
        <p:spPr>
          <a:xfrm>
            <a:off x="1076358" y="3888020"/>
            <a:ext cx="6161020" cy="276999"/>
          </a:xfrm>
          <a:prstGeom prst="rect">
            <a:avLst/>
          </a:prstGeom>
          <a:noFill/>
        </p:spPr>
        <p:txBody>
          <a:bodyPr wrap="square" rtlCol="0">
            <a:spAutoFit/>
          </a:bodyPr>
          <a:lstStyle/>
          <a:p>
            <a:r>
              <a:rPr lang="en-US" sz="1200" dirty="0">
                <a:latin typeface="+mj-lt"/>
              </a:rPr>
              <a:t>Add </a:t>
            </a:r>
            <a:r>
              <a:rPr lang="en-US" sz="1200" b="1" dirty="0">
                <a:latin typeface="+mj-lt"/>
              </a:rPr>
              <a:t>commas</a:t>
            </a:r>
            <a:r>
              <a:rPr lang="en-US" sz="1200" dirty="0">
                <a:latin typeface="+mj-lt"/>
              </a:rPr>
              <a:t>, </a:t>
            </a:r>
            <a:r>
              <a:rPr lang="en-US" sz="1200" b="1" dirty="0">
                <a:latin typeface="+mj-lt"/>
              </a:rPr>
              <a:t>parentheses</a:t>
            </a:r>
            <a:r>
              <a:rPr lang="en-US" sz="1200" dirty="0">
                <a:latin typeface="+mj-lt"/>
              </a:rPr>
              <a:t>, or </a:t>
            </a:r>
            <a:r>
              <a:rPr lang="en-US" sz="1200" b="1" dirty="0">
                <a:latin typeface="+mj-lt"/>
              </a:rPr>
              <a:t>dashes</a:t>
            </a:r>
            <a:r>
              <a:rPr lang="en-US" sz="1200" dirty="0">
                <a:latin typeface="+mj-lt"/>
              </a:rPr>
              <a:t> where needed below.</a:t>
            </a:r>
          </a:p>
        </p:txBody>
      </p:sp>
      <p:sp>
        <p:nvSpPr>
          <p:cNvPr id="49" name="TextBox 48"/>
          <p:cNvSpPr txBox="1"/>
          <p:nvPr/>
        </p:nvSpPr>
        <p:spPr>
          <a:xfrm>
            <a:off x="1076358" y="5252483"/>
            <a:ext cx="6161020" cy="276999"/>
          </a:xfrm>
          <a:prstGeom prst="rect">
            <a:avLst/>
          </a:prstGeom>
          <a:noFill/>
        </p:spPr>
        <p:txBody>
          <a:bodyPr wrap="square" rtlCol="0">
            <a:spAutoFit/>
          </a:bodyPr>
          <a:lstStyle/>
          <a:p>
            <a:r>
              <a:rPr lang="en-US" sz="1200" b="1" dirty="0">
                <a:latin typeface="+mj-lt"/>
              </a:rPr>
              <a:t>Combine</a:t>
            </a:r>
            <a:r>
              <a:rPr lang="en-US" sz="1200" dirty="0">
                <a:latin typeface="+mj-lt"/>
              </a:rPr>
              <a:t> the </a:t>
            </a:r>
            <a:r>
              <a:rPr lang="en-US" sz="1200" b="1" dirty="0">
                <a:latin typeface="+mj-lt"/>
              </a:rPr>
              <a:t>sentences</a:t>
            </a:r>
            <a:r>
              <a:rPr lang="en-US" sz="1200" dirty="0">
                <a:latin typeface="+mj-lt"/>
              </a:rPr>
              <a:t> below into one sentence. </a:t>
            </a:r>
          </a:p>
        </p:txBody>
      </p:sp>
      <p:sp>
        <p:nvSpPr>
          <p:cNvPr id="54" name="Right Arrow 53"/>
          <p:cNvSpPr/>
          <p:nvPr/>
        </p:nvSpPr>
        <p:spPr>
          <a:xfrm>
            <a:off x="2590952" y="924402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TextBox 54"/>
          <p:cNvSpPr txBox="1"/>
          <p:nvPr/>
        </p:nvSpPr>
        <p:spPr>
          <a:xfrm>
            <a:off x="2962215" y="9168456"/>
            <a:ext cx="578902" cy="276999"/>
          </a:xfrm>
          <a:prstGeom prst="rect">
            <a:avLst/>
          </a:prstGeom>
          <a:noFill/>
        </p:spPr>
        <p:txBody>
          <a:bodyPr wrap="square" rtlCol="0">
            <a:spAutoFit/>
          </a:bodyPr>
          <a:lstStyle/>
          <a:p>
            <a:r>
              <a:rPr lang="en-US" sz="1200" dirty="0">
                <a:latin typeface="+mj-lt"/>
              </a:rPr>
              <a:t>prefix:</a:t>
            </a:r>
          </a:p>
        </p:txBody>
      </p:sp>
      <p:sp>
        <p:nvSpPr>
          <p:cNvPr id="56" name="TextBox 55"/>
          <p:cNvSpPr txBox="1"/>
          <p:nvPr/>
        </p:nvSpPr>
        <p:spPr>
          <a:xfrm>
            <a:off x="4064100" y="9168456"/>
            <a:ext cx="1163578" cy="276999"/>
          </a:xfrm>
          <a:prstGeom prst="rect">
            <a:avLst/>
          </a:prstGeom>
          <a:noFill/>
        </p:spPr>
        <p:txBody>
          <a:bodyPr wrap="square" rtlCol="0">
            <a:spAutoFit/>
          </a:bodyPr>
          <a:lstStyle/>
          <a:p>
            <a:r>
              <a:rPr lang="en-US" sz="1200" dirty="0">
                <a:latin typeface="+mj-lt"/>
              </a:rPr>
              <a:t>base or root:</a:t>
            </a:r>
          </a:p>
        </p:txBody>
      </p:sp>
      <p:sp>
        <p:nvSpPr>
          <p:cNvPr id="57" name="TextBox 56"/>
          <p:cNvSpPr txBox="1"/>
          <p:nvPr/>
        </p:nvSpPr>
        <p:spPr>
          <a:xfrm>
            <a:off x="6277948" y="9175964"/>
            <a:ext cx="605859" cy="276999"/>
          </a:xfrm>
          <a:prstGeom prst="rect">
            <a:avLst/>
          </a:prstGeom>
          <a:noFill/>
        </p:spPr>
        <p:txBody>
          <a:bodyPr wrap="square" rtlCol="0">
            <a:spAutoFit/>
          </a:bodyPr>
          <a:lstStyle/>
          <a:p>
            <a:r>
              <a:rPr lang="en-US" sz="1200" dirty="0">
                <a:latin typeface="+mj-lt"/>
              </a:rPr>
              <a:t>suffix:</a:t>
            </a:r>
          </a:p>
        </p:txBody>
      </p:sp>
      <p:cxnSp>
        <p:nvCxnSpPr>
          <p:cNvPr id="58" name="Straight Connector 57"/>
          <p:cNvCxnSpPr/>
          <p:nvPr/>
        </p:nvCxnSpPr>
        <p:spPr>
          <a:xfrm>
            <a:off x="4948023" y="9390315"/>
            <a:ext cx="132081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9513" y="9390651"/>
            <a:ext cx="522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468766" y="9383527"/>
            <a:ext cx="555502" cy="67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1" name="Straight Connector 60"/>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1640166" y="1229635"/>
            <a:ext cx="4775453" cy="284319"/>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a:latin typeface="+mj-lt"/>
              </a:rPr>
              <a:t>indicative      imperative      interrogative      conditional      subjunctive</a:t>
            </a:r>
            <a:endParaRPr lang="en-US" sz="1200" b="1" dirty="0">
              <a:latin typeface="+mj-lt"/>
            </a:endParaRPr>
          </a:p>
        </p:txBody>
      </p:sp>
      <p:sp>
        <p:nvSpPr>
          <p:cNvPr id="66" name="TextBox 65"/>
          <p:cNvSpPr txBox="1"/>
          <p:nvPr/>
        </p:nvSpPr>
        <p:spPr>
          <a:xfrm>
            <a:off x="1238912" y="3269811"/>
            <a:ext cx="2154209" cy="276999"/>
          </a:xfrm>
          <a:prstGeom prst="rect">
            <a:avLst/>
          </a:prstGeom>
          <a:noFill/>
        </p:spPr>
        <p:txBody>
          <a:bodyPr wrap="square" rtlCol="0">
            <a:spAutoFit/>
          </a:bodyPr>
          <a:lstStyle/>
          <a:p>
            <a:pPr marL="228600" lvl="0" indent="-228600"/>
            <a:r>
              <a:rPr lang="en-US" sz="1200" dirty="0">
                <a:latin typeface="+mj-lt"/>
              </a:rPr>
              <a:t>a) helping a friend study</a:t>
            </a:r>
          </a:p>
        </p:txBody>
      </p:sp>
      <p:sp>
        <p:nvSpPr>
          <p:cNvPr id="67" name="TextBox 66"/>
          <p:cNvSpPr txBox="1"/>
          <p:nvPr/>
        </p:nvSpPr>
        <p:spPr>
          <a:xfrm>
            <a:off x="3464864" y="3269811"/>
            <a:ext cx="2154209" cy="276999"/>
          </a:xfrm>
          <a:prstGeom prst="rect">
            <a:avLst/>
          </a:prstGeom>
          <a:noFill/>
        </p:spPr>
        <p:txBody>
          <a:bodyPr wrap="square" rtlCol="0">
            <a:spAutoFit/>
          </a:bodyPr>
          <a:lstStyle/>
          <a:p>
            <a:pPr marL="228600" lvl="0" indent="-228600"/>
            <a:r>
              <a:rPr lang="en-US" sz="1200" dirty="0">
                <a:latin typeface="+mj-lt"/>
              </a:rPr>
              <a:t>b) returning a lost wallet</a:t>
            </a:r>
          </a:p>
        </p:txBody>
      </p:sp>
      <p:sp>
        <p:nvSpPr>
          <p:cNvPr id="72" name="TextBox 71"/>
          <p:cNvSpPr txBox="1"/>
          <p:nvPr/>
        </p:nvSpPr>
        <p:spPr>
          <a:xfrm>
            <a:off x="1238912" y="3521334"/>
            <a:ext cx="2154209" cy="276999"/>
          </a:xfrm>
          <a:prstGeom prst="rect">
            <a:avLst/>
          </a:prstGeom>
          <a:noFill/>
        </p:spPr>
        <p:txBody>
          <a:bodyPr wrap="square" rtlCol="0">
            <a:spAutoFit/>
          </a:bodyPr>
          <a:lstStyle/>
          <a:p>
            <a:pPr marL="228600" lvl="0" indent="-228600"/>
            <a:r>
              <a:rPr lang="en-US" sz="1200" dirty="0">
                <a:latin typeface="+mj-lt"/>
              </a:rPr>
              <a:t>c) becoming ill</a:t>
            </a:r>
          </a:p>
        </p:txBody>
      </p:sp>
      <p:sp>
        <p:nvSpPr>
          <p:cNvPr id="76" name="TextBox 75"/>
          <p:cNvSpPr txBox="1"/>
          <p:nvPr/>
        </p:nvSpPr>
        <p:spPr>
          <a:xfrm>
            <a:off x="3464864" y="3521334"/>
            <a:ext cx="2154209" cy="276999"/>
          </a:xfrm>
          <a:prstGeom prst="rect">
            <a:avLst/>
          </a:prstGeom>
          <a:noFill/>
        </p:spPr>
        <p:txBody>
          <a:bodyPr wrap="square" rtlCol="0">
            <a:spAutoFit/>
          </a:bodyPr>
          <a:lstStyle/>
          <a:p>
            <a:pPr marL="228600" lvl="0" indent="-228600"/>
            <a:r>
              <a:rPr lang="en-US" sz="1200" dirty="0">
                <a:latin typeface="+mj-lt"/>
              </a:rPr>
              <a:t>d) being dishonest</a:t>
            </a:r>
          </a:p>
        </p:txBody>
      </p:sp>
      <p:sp>
        <p:nvSpPr>
          <p:cNvPr id="79" name="TextBox 78"/>
          <p:cNvSpPr txBox="1"/>
          <p:nvPr/>
        </p:nvSpPr>
        <p:spPr>
          <a:xfrm>
            <a:off x="1394906" y="4197388"/>
            <a:ext cx="5754693" cy="276999"/>
          </a:xfrm>
          <a:prstGeom prst="rect">
            <a:avLst/>
          </a:prstGeom>
          <a:noFill/>
        </p:spPr>
        <p:txBody>
          <a:bodyPr wrap="square" rtlCol="0">
            <a:spAutoFit/>
          </a:bodyPr>
          <a:lstStyle/>
          <a:p>
            <a:pPr algn="ctr"/>
            <a:r>
              <a:rPr lang="en-US" sz="1200" dirty="0">
                <a:latin typeface="+mj-lt"/>
              </a:rPr>
              <a:t>Please don’t be shocked by my aunt for she is just eccentric not weird. </a:t>
            </a:r>
          </a:p>
        </p:txBody>
      </p:sp>
      <p:sp>
        <p:nvSpPr>
          <p:cNvPr id="80" name="TextBox 79"/>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forbid          allow          create          restore</a:t>
            </a:r>
          </a:p>
        </p:txBody>
      </p:sp>
      <p:sp>
        <p:nvSpPr>
          <p:cNvPr id="81" name="TextBox 80"/>
          <p:cNvSpPr txBox="1"/>
          <p:nvPr/>
        </p:nvSpPr>
        <p:spPr>
          <a:xfrm>
            <a:off x="1076358"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antonym</a:t>
            </a:r>
            <a:r>
              <a:rPr lang="en-US" sz="1200" dirty="0">
                <a:latin typeface="+mj-lt"/>
              </a:rPr>
              <a:t> for the following word:   </a:t>
            </a:r>
          </a:p>
        </p:txBody>
      </p:sp>
      <p:sp>
        <p:nvSpPr>
          <p:cNvPr id="82" name="Rounded Rectangle 81"/>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condone</a:t>
            </a:r>
          </a:p>
        </p:txBody>
      </p:sp>
      <p:grpSp>
        <p:nvGrpSpPr>
          <p:cNvPr id="15" name="Group 14"/>
          <p:cNvGrpSpPr/>
          <p:nvPr/>
        </p:nvGrpSpPr>
        <p:grpSpPr>
          <a:xfrm>
            <a:off x="3634741" y="5748891"/>
            <a:ext cx="3656942" cy="540156"/>
            <a:chOff x="1130663" y="5779371"/>
            <a:chExt cx="6161020" cy="540156"/>
          </a:xfrm>
        </p:grpSpPr>
        <p:cxnSp>
          <p:nvCxnSpPr>
            <p:cNvPr id="51" name="Straight Connector 50"/>
            <p:cNvCxnSpPr/>
            <p:nvPr/>
          </p:nvCxnSpPr>
          <p:spPr>
            <a:xfrm flipV="1">
              <a:off x="1130663" y="6049239"/>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30663" y="631910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130663" y="5779371"/>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1207749" y="5561851"/>
            <a:ext cx="2257116" cy="646331"/>
          </a:xfrm>
          <a:prstGeom prst="rect">
            <a:avLst/>
          </a:prstGeom>
          <a:noFill/>
        </p:spPr>
        <p:txBody>
          <a:bodyPr wrap="square" rtlCol="0">
            <a:spAutoFit/>
          </a:bodyPr>
          <a:lstStyle/>
          <a:p>
            <a:r>
              <a:rPr lang="en-US" sz="1200" dirty="0">
                <a:latin typeface="+mj-lt"/>
              </a:rPr>
              <a:t>Some birds are carnivores. Some insects are carnivores. Some amphibians are carnivores.</a:t>
            </a:r>
          </a:p>
        </p:txBody>
      </p:sp>
      <p:sp>
        <p:nvSpPr>
          <p:cNvPr id="85" name="TextBox 84"/>
          <p:cNvSpPr txBox="1"/>
          <p:nvPr/>
        </p:nvSpPr>
        <p:spPr>
          <a:xfrm>
            <a:off x="1076358" y="6331470"/>
            <a:ext cx="6161020" cy="276999"/>
          </a:xfrm>
          <a:prstGeom prst="rect">
            <a:avLst/>
          </a:prstGeom>
          <a:noFill/>
        </p:spPr>
        <p:txBody>
          <a:bodyPr wrap="square" rtlCol="0">
            <a:spAutoFit/>
          </a:bodyPr>
          <a:lstStyle/>
          <a:p>
            <a:r>
              <a:rPr lang="en-US" sz="1200" dirty="0">
                <a:latin typeface="+mj-lt"/>
              </a:rPr>
              <a:t>Correct the inappropriate </a:t>
            </a:r>
            <a:r>
              <a:rPr lang="en-US" sz="1200" b="1" dirty="0">
                <a:latin typeface="+mj-lt"/>
              </a:rPr>
              <a:t>shift</a:t>
            </a:r>
            <a:r>
              <a:rPr lang="en-US" sz="1200" dirty="0">
                <a:latin typeface="+mj-lt"/>
              </a:rPr>
              <a:t> in </a:t>
            </a:r>
            <a:r>
              <a:rPr lang="en-US" sz="1200" b="1" dirty="0">
                <a:latin typeface="+mj-lt"/>
              </a:rPr>
              <a:t>verb voice</a:t>
            </a:r>
            <a:r>
              <a:rPr lang="en-US" sz="1200" dirty="0">
                <a:latin typeface="+mj-lt"/>
              </a:rPr>
              <a:t> or </a:t>
            </a:r>
            <a:r>
              <a:rPr lang="en-US" sz="1200" b="1" dirty="0">
                <a:latin typeface="+mj-lt"/>
              </a:rPr>
              <a:t>mood</a:t>
            </a:r>
            <a:r>
              <a:rPr lang="en-US" sz="1200" dirty="0">
                <a:latin typeface="+mj-lt"/>
              </a:rPr>
              <a:t> by rewriting the sentence below.</a:t>
            </a:r>
          </a:p>
        </p:txBody>
      </p:sp>
      <p:sp>
        <p:nvSpPr>
          <p:cNvPr id="86" name="TextBox 85"/>
          <p:cNvSpPr txBox="1"/>
          <p:nvPr/>
        </p:nvSpPr>
        <p:spPr>
          <a:xfrm>
            <a:off x="1305185" y="6621211"/>
            <a:ext cx="5754693" cy="276999"/>
          </a:xfrm>
          <a:prstGeom prst="rect">
            <a:avLst/>
          </a:prstGeom>
          <a:noFill/>
        </p:spPr>
        <p:txBody>
          <a:bodyPr wrap="square" rtlCol="0">
            <a:spAutoFit/>
          </a:bodyPr>
          <a:lstStyle/>
          <a:p>
            <a:pPr algn="ctr"/>
            <a:r>
              <a:rPr lang="en-US" sz="1200" dirty="0">
                <a:latin typeface="+mj-lt"/>
              </a:rPr>
              <a:t>If you were to get sick, they will cancel the party.</a:t>
            </a:r>
          </a:p>
        </p:txBody>
      </p:sp>
      <p:cxnSp>
        <p:nvCxnSpPr>
          <p:cNvPr id="87" name="Straight Connector 86"/>
          <p:cNvCxnSpPr/>
          <p:nvPr/>
        </p:nvCxnSpPr>
        <p:spPr>
          <a:xfrm flipV="1">
            <a:off x="1119235" y="7068947"/>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120004" y="7353088"/>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76358" y="7392577"/>
            <a:ext cx="4960035" cy="276999"/>
          </a:xfrm>
          <a:prstGeom prst="rect">
            <a:avLst/>
          </a:prstGeom>
          <a:noFill/>
        </p:spPr>
        <p:txBody>
          <a:bodyPr wrap="square" rtlCol="0">
            <a:spAutoFit/>
          </a:bodyPr>
          <a:lstStyle/>
          <a:p>
            <a:r>
              <a:rPr lang="en-US" sz="1200" dirty="0">
                <a:latin typeface="+mj-lt"/>
              </a:rPr>
              <a:t>Circle the definition that matches the word used in the sentence below.</a:t>
            </a:r>
          </a:p>
        </p:txBody>
      </p:sp>
      <p:sp>
        <p:nvSpPr>
          <p:cNvPr id="90" name="Rounded Rectangle 89"/>
          <p:cNvSpPr/>
          <p:nvPr/>
        </p:nvSpPr>
        <p:spPr>
          <a:xfrm>
            <a:off x="1167765" y="7729122"/>
            <a:ext cx="4451308" cy="838336"/>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t"/>
          <a:lstStyle/>
          <a:p>
            <a:r>
              <a:rPr lang="en-US" sz="1200" b="1" dirty="0" err="1">
                <a:latin typeface="+mj-lt"/>
              </a:rPr>
              <a:t>en•dorse</a:t>
            </a:r>
            <a:r>
              <a:rPr lang="en-US" sz="1200" b="1" dirty="0">
                <a:latin typeface="+mj-lt"/>
              </a:rPr>
              <a:t> </a:t>
            </a:r>
          </a:p>
          <a:p>
            <a:r>
              <a:rPr lang="en-US" sz="1200" dirty="0">
                <a:latin typeface="+mj-lt"/>
              </a:rPr>
              <a:t>1. v. To sign the back of a check before cashing or depositing it</a:t>
            </a:r>
          </a:p>
          <a:p>
            <a:r>
              <a:rPr lang="en-US" sz="1200" dirty="0">
                <a:latin typeface="+mj-lt"/>
              </a:rPr>
              <a:t>2. v. To approve of; to support</a:t>
            </a:r>
          </a:p>
          <a:p>
            <a:r>
              <a:rPr lang="en-US" sz="1200" dirty="0">
                <a:latin typeface="+mj-lt"/>
              </a:rPr>
              <a:t>3. v. To be favorably associated with a product in return for payment</a:t>
            </a:r>
          </a:p>
        </p:txBody>
      </p:sp>
      <p:sp>
        <p:nvSpPr>
          <p:cNvPr id="91" name="TextBox 90"/>
          <p:cNvSpPr txBox="1"/>
          <p:nvPr/>
        </p:nvSpPr>
        <p:spPr>
          <a:xfrm>
            <a:off x="5625926" y="7849268"/>
            <a:ext cx="1828126" cy="646331"/>
          </a:xfrm>
          <a:prstGeom prst="rect">
            <a:avLst/>
          </a:prstGeom>
          <a:noFill/>
        </p:spPr>
        <p:txBody>
          <a:bodyPr wrap="square" rtlCol="0">
            <a:spAutoFit/>
          </a:bodyPr>
          <a:lstStyle/>
          <a:p>
            <a:r>
              <a:rPr lang="en-US" sz="1200" dirty="0">
                <a:latin typeface="+mj-lt"/>
              </a:rPr>
              <a:t>I completely endorse your decision to volunteer at the homeless shelter.</a:t>
            </a:r>
          </a:p>
        </p:txBody>
      </p:sp>
      <p:sp>
        <p:nvSpPr>
          <p:cNvPr id="92" name="TextBox 91"/>
          <p:cNvSpPr txBox="1"/>
          <p:nvPr/>
        </p:nvSpPr>
        <p:spPr>
          <a:xfrm>
            <a:off x="1076358" y="8572793"/>
            <a:ext cx="4960035" cy="276999"/>
          </a:xfrm>
          <a:prstGeom prst="rect">
            <a:avLst/>
          </a:prstGeom>
          <a:noFill/>
        </p:spPr>
        <p:txBody>
          <a:bodyPr wrap="square" rtlCol="0">
            <a:spAutoFit/>
          </a:bodyPr>
          <a:lstStyle/>
          <a:p>
            <a:r>
              <a:rPr lang="en-US" sz="1200" dirty="0">
                <a:latin typeface="+mj-lt"/>
              </a:rPr>
              <a:t>Underline and identify any </a:t>
            </a:r>
            <a:r>
              <a:rPr lang="en-US" sz="1200" b="1" dirty="0">
                <a:latin typeface="+mj-lt"/>
              </a:rPr>
              <a:t>gerunds</a:t>
            </a:r>
            <a:r>
              <a:rPr lang="en-US" sz="1200" dirty="0">
                <a:latin typeface="+mj-lt"/>
              </a:rPr>
              <a:t>, </a:t>
            </a:r>
            <a:r>
              <a:rPr lang="en-US" sz="1200" b="1" dirty="0">
                <a:latin typeface="+mj-lt"/>
              </a:rPr>
              <a:t>participles</a:t>
            </a:r>
            <a:r>
              <a:rPr lang="en-US" sz="1200" dirty="0">
                <a:latin typeface="+mj-lt"/>
              </a:rPr>
              <a:t>, or </a:t>
            </a:r>
            <a:r>
              <a:rPr lang="en-US" sz="1200" b="1" dirty="0">
                <a:latin typeface="+mj-lt"/>
              </a:rPr>
              <a:t>infinitives</a:t>
            </a:r>
            <a:r>
              <a:rPr lang="en-US" sz="1200" dirty="0">
                <a:latin typeface="+mj-lt"/>
              </a:rPr>
              <a:t> in the sentence. </a:t>
            </a:r>
          </a:p>
        </p:txBody>
      </p:sp>
      <p:sp>
        <p:nvSpPr>
          <p:cNvPr id="93" name="TextBox 92"/>
          <p:cNvSpPr txBox="1"/>
          <p:nvPr/>
        </p:nvSpPr>
        <p:spPr>
          <a:xfrm>
            <a:off x="1391163" y="8824323"/>
            <a:ext cx="5754693" cy="276999"/>
          </a:xfrm>
          <a:prstGeom prst="rect">
            <a:avLst/>
          </a:prstGeom>
          <a:noFill/>
        </p:spPr>
        <p:txBody>
          <a:bodyPr wrap="square" rtlCol="0">
            <a:spAutoFit/>
          </a:bodyPr>
          <a:lstStyle/>
          <a:p>
            <a:pPr algn="ctr"/>
            <a:r>
              <a:rPr lang="en-US" sz="1200" dirty="0">
                <a:latin typeface="+mj-lt"/>
              </a:rPr>
              <a:t>She got in trouble for cheating on the test.</a:t>
            </a:r>
          </a:p>
        </p:txBody>
      </p:sp>
      <p:sp>
        <p:nvSpPr>
          <p:cNvPr id="95" name="Rounded Rectangle 94"/>
          <p:cNvSpPr/>
          <p:nvPr/>
        </p:nvSpPr>
        <p:spPr>
          <a:xfrm>
            <a:off x="1202737" y="9141868"/>
            <a:ext cx="1047345"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rejuvenate</a:t>
            </a:r>
          </a:p>
        </p:txBody>
      </p:sp>
    </p:spTree>
    <p:extLst>
      <p:ext uri="{BB962C8B-B14F-4D97-AF65-F5344CB8AC3E}">
        <p14:creationId xmlns:p14="http://schemas.microsoft.com/office/powerpoint/2010/main" val="1598932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rot="16200000">
            <a:off x="-193307" y="2949542"/>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Monday</a:t>
            </a:r>
          </a:p>
        </p:txBody>
      </p:sp>
      <p:sp>
        <p:nvSpPr>
          <p:cNvPr id="7" name="TextBox 6"/>
          <p:cNvSpPr txBox="1"/>
          <p:nvPr/>
        </p:nvSpPr>
        <p:spPr>
          <a:xfrm rot="16200000">
            <a:off x="-168670" y="7155174"/>
            <a:ext cx="1591230" cy="461665"/>
          </a:xfrm>
          <a:prstGeom prst="rect">
            <a:avLst/>
          </a:prstGeom>
          <a:noFill/>
        </p:spPr>
        <p:txBody>
          <a:bodyPr wrap="square" rtlCol="0">
            <a:spAutoFit/>
          </a:bodyPr>
          <a:lstStyle/>
          <a:p>
            <a:pPr algn="ctr"/>
            <a:r>
              <a:rPr lang="en-US" sz="2400" b="1" dirty="0">
                <a:latin typeface="Century Gothic" charset="0"/>
                <a:ea typeface="Century Gothic" charset="0"/>
                <a:cs typeface="Century Gothic" charset="0"/>
              </a:rPr>
              <a:t>Tuesday</a:t>
            </a:r>
          </a:p>
        </p:txBody>
      </p:sp>
      <p:sp>
        <p:nvSpPr>
          <p:cNvPr id="8" name="TextBox 7"/>
          <p:cNvSpPr txBox="1"/>
          <p:nvPr/>
        </p:nvSpPr>
        <p:spPr>
          <a:xfrm>
            <a:off x="1111999" y="3292430"/>
            <a:ext cx="6161020" cy="646331"/>
          </a:xfrm>
          <a:prstGeom prst="rect">
            <a:avLst/>
          </a:prstGeom>
          <a:noFill/>
        </p:spPr>
        <p:txBody>
          <a:bodyPr wrap="square" rtlCol="0">
            <a:spAutoFit/>
          </a:bodyPr>
          <a:lstStyle/>
          <a:p>
            <a:r>
              <a:rPr lang="en-US" sz="1200" dirty="0">
                <a:latin typeface="+mj-lt"/>
              </a:rPr>
              <a:t>Because of his </a:t>
            </a:r>
            <a:r>
              <a:rPr lang="en-US" sz="1200" b="1" dirty="0">
                <a:latin typeface="+mj-lt"/>
              </a:rPr>
              <a:t>candid</a:t>
            </a:r>
            <a:r>
              <a:rPr lang="en-US" sz="1200" dirty="0">
                <a:latin typeface="+mj-lt"/>
              </a:rPr>
              <a:t> approach, the director’s opinions were sought and well received by the actors.  The performers clearly benefited from his direct and sincere style, and they never took his comments personally.  He had the ability to say what he thought without offending.</a:t>
            </a:r>
          </a:p>
        </p:txBody>
      </p:sp>
      <p:sp>
        <p:nvSpPr>
          <p:cNvPr id="10" name="TextBox 9"/>
          <p:cNvSpPr txBox="1"/>
          <p:nvPr/>
        </p:nvSpPr>
        <p:spPr>
          <a:xfrm>
            <a:off x="864461" y="943340"/>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1" name="TextBox 10"/>
          <p:cNvSpPr txBox="1"/>
          <p:nvPr/>
        </p:nvSpPr>
        <p:spPr>
          <a:xfrm>
            <a:off x="864461" y="1824981"/>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2" name="TextBox 11"/>
          <p:cNvSpPr txBox="1"/>
          <p:nvPr/>
        </p:nvSpPr>
        <p:spPr>
          <a:xfrm>
            <a:off x="864461" y="2590717"/>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3" name="TextBox 12"/>
          <p:cNvSpPr txBox="1"/>
          <p:nvPr/>
        </p:nvSpPr>
        <p:spPr>
          <a:xfrm>
            <a:off x="864461" y="3247663"/>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4" name="TextBox 13"/>
          <p:cNvSpPr txBox="1"/>
          <p:nvPr/>
        </p:nvSpPr>
        <p:spPr>
          <a:xfrm>
            <a:off x="864461" y="4549414"/>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15" name="TextBox 14"/>
          <p:cNvSpPr txBox="1"/>
          <p:nvPr/>
        </p:nvSpPr>
        <p:spPr>
          <a:xfrm>
            <a:off x="864461" y="519946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1.</a:t>
            </a:r>
          </a:p>
        </p:txBody>
      </p:sp>
      <p:sp>
        <p:nvSpPr>
          <p:cNvPr id="16" name="TextBox 15"/>
          <p:cNvSpPr txBox="1"/>
          <p:nvPr/>
        </p:nvSpPr>
        <p:spPr>
          <a:xfrm>
            <a:off x="864461" y="607709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2.</a:t>
            </a:r>
          </a:p>
        </p:txBody>
      </p:sp>
      <p:sp>
        <p:nvSpPr>
          <p:cNvPr id="17" name="TextBox 16"/>
          <p:cNvSpPr txBox="1"/>
          <p:nvPr/>
        </p:nvSpPr>
        <p:spPr>
          <a:xfrm>
            <a:off x="864461" y="6745322"/>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3.</a:t>
            </a:r>
          </a:p>
        </p:txBody>
      </p:sp>
      <p:sp>
        <p:nvSpPr>
          <p:cNvPr id="18" name="TextBox 17"/>
          <p:cNvSpPr txBox="1"/>
          <p:nvPr/>
        </p:nvSpPr>
        <p:spPr>
          <a:xfrm>
            <a:off x="864461" y="8169076"/>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4.</a:t>
            </a:r>
          </a:p>
        </p:txBody>
      </p:sp>
      <p:sp>
        <p:nvSpPr>
          <p:cNvPr id="19" name="TextBox 18"/>
          <p:cNvSpPr txBox="1"/>
          <p:nvPr/>
        </p:nvSpPr>
        <p:spPr>
          <a:xfrm>
            <a:off x="864461" y="8808879"/>
            <a:ext cx="396212" cy="338554"/>
          </a:xfrm>
          <a:prstGeom prst="rect">
            <a:avLst/>
          </a:prstGeom>
          <a:noFill/>
        </p:spPr>
        <p:txBody>
          <a:bodyPr wrap="square" rtlCol="0">
            <a:spAutoFit/>
          </a:bodyPr>
          <a:lstStyle/>
          <a:p>
            <a:r>
              <a:rPr lang="en-US" sz="1600" b="1" dirty="0">
                <a:latin typeface="Century Gothic" charset="0"/>
                <a:ea typeface="Century Gothic" charset="0"/>
                <a:cs typeface="Century Gothic" charset="0"/>
              </a:rPr>
              <a:t>5.</a:t>
            </a:r>
          </a:p>
        </p:txBody>
      </p:sp>
      <p:sp>
        <p:nvSpPr>
          <p:cNvPr id="20" name="TextBox 19"/>
          <p:cNvSpPr txBox="1"/>
          <p:nvPr/>
        </p:nvSpPr>
        <p:spPr>
          <a:xfrm>
            <a:off x="1398952" y="482486"/>
            <a:ext cx="4974497" cy="400110"/>
          </a:xfrm>
          <a:prstGeom prst="rect">
            <a:avLst/>
          </a:prstGeom>
          <a:noFill/>
        </p:spPr>
        <p:txBody>
          <a:bodyPr wrap="square" rtlCol="0">
            <a:spAutoFit/>
          </a:bodyPr>
          <a:lstStyle/>
          <a:p>
            <a:pPr algn="ctr"/>
            <a:r>
              <a:rPr lang="en-US" sz="2000" b="1" dirty="0">
                <a:effectLst/>
                <a:latin typeface="Century Gothic" charset="0"/>
                <a:ea typeface="Century Gothic" charset="0"/>
                <a:cs typeface="Century Gothic" charset="0"/>
              </a:rPr>
              <a:t>5-A-Day Language</a:t>
            </a:r>
            <a:r>
              <a:rPr lang="en-US" sz="2000" b="1" baseline="0" dirty="0">
                <a:effectLst/>
                <a:latin typeface="Century Gothic" charset="0"/>
                <a:ea typeface="Century Gothic" charset="0"/>
                <a:cs typeface="Century Gothic" charset="0"/>
              </a:rPr>
              <a:t> Review: Week 5</a:t>
            </a:r>
            <a:endParaRPr lang="en-US" sz="2000" b="1" dirty="0">
              <a:effectLst/>
              <a:latin typeface="Century Gothic" charset="0"/>
              <a:ea typeface="Century Gothic" charset="0"/>
              <a:cs typeface="Century Gothic" charset="0"/>
            </a:endParaRPr>
          </a:p>
        </p:txBody>
      </p:sp>
      <p:sp>
        <p:nvSpPr>
          <p:cNvPr id="21" name="TextBox 20"/>
          <p:cNvSpPr txBox="1"/>
          <p:nvPr/>
        </p:nvSpPr>
        <p:spPr>
          <a:xfrm>
            <a:off x="1088625" y="3936042"/>
            <a:ext cx="6161020" cy="276999"/>
          </a:xfrm>
          <a:prstGeom prst="rect">
            <a:avLst/>
          </a:prstGeom>
          <a:noFill/>
        </p:spPr>
        <p:txBody>
          <a:bodyPr wrap="square" rtlCol="0">
            <a:spAutoFit/>
          </a:bodyPr>
          <a:lstStyle/>
          <a:p>
            <a:r>
              <a:rPr lang="en-US" sz="1200" b="1" dirty="0">
                <a:latin typeface="+mj-lt"/>
              </a:rPr>
              <a:t>candid </a:t>
            </a:r>
            <a:r>
              <a:rPr lang="en-US" sz="1200" dirty="0">
                <a:latin typeface="+mj-lt"/>
              </a:rPr>
              <a:t>means:</a:t>
            </a:r>
          </a:p>
        </p:txBody>
      </p:sp>
      <p:cxnSp>
        <p:nvCxnSpPr>
          <p:cNvPr id="26" name="Straight Connector 25"/>
          <p:cNvCxnSpPr/>
          <p:nvPr/>
        </p:nvCxnSpPr>
        <p:spPr>
          <a:xfrm>
            <a:off x="2145386" y="4152912"/>
            <a:ext cx="5136542" cy="11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111999" y="1881505"/>
            <a:ext cx="6161020" cy="276999"/>
          </a:xfrm>
          <a:prstGeom prst="rect">
            <a:avLst/>
          </a:prstGeom>
          <a:noFill/>
        </p:spPr>
        <p:txBody>
          <a:bodyPr wrap="square" rtlCol="0">
            <a:spAutoFit/>
          </a:bodyPr>
          <a:lstStyle/>
          <a:p>
            <a:r>
              <a:rPr lang="en-US" sz="1200" dirty="0">
                <a:latin typeface="+mj-lt"/>
              </a:rPr>
              <a:t>Identify the type of </a:t>
            </a:r>
            <a:r>
              <a:rPr lang="en-US" sz="1200" b="1" dirty="0">
                <a:latin typeface="+mj-lt"/>
              </a:rPr>
              <a:t>connotation</a:t>
            </a:r>
            <a:r>
              <a:rPr lang="en-US" sz="1200" dirty="0">
                <a:latin typeface="+mj-lt"/>
              </a:rPr>
              <a:t> for the words below (-, +, •).</a:t>
            </a:r>
          </a:p>
        </p:txBody>
      </p:sp>
      <p:sp>
        <p:nvSpPr>
          <p:cNvPr id="31" name="TextBox 30"/>
          <p:cNvSpPr txBox="1"/>
          <p:nvPr/>
        </p:nvSpPr>
        <p:spPr>
          <a:xfrm>
            <a:off x="1111999" y="2616112"/>
            <a:ext cx="6161020" cy="276999"/>
          </a:xfrm>
          <a:prstGeom prst="rect">
            <a:avLst/>
          </a:prstGeom>
          <a:noFill/>
        </p:spPr>
        <p:txBody>
          <a:bodyPr wrap="square" rtlCol="0">
            <a:spAutoFit/>
          </a:bodyPr>
          <a:lstStyle/>
          <a:p>
            <a:r>
              <a:rPr lang="en-US" sz="1200" dirty="0">
                <a:latin typeface="+mj-lt"/>
              </a:rPr>
              <a:t>Select a word from above that has the best </a:t>
            </a:r>
            <a:r>
              <a:rPr lang="en-US" sz="1200" b="1" dirty="0">
                <a:latin typeface="+mj-lt"/>
              </a:rPr>
              <a:t>connotation</a:t>
            </a:r>
            <a:r>
              <a:rPr lang="en-US" sz="1200" dirty="0">
                <a:latin typeface="+mj-lt"/>
              </a:rPr>
              <a:t> to complete this sentence.</a:t>
            </a:r>
          </a:p>
        </p:txBody>
      </p:sp>
      <p:sp>
        <p:nvSpPr>
          <p:cNvPr id="32" name="TextBox 31"/>
          <p:cNvSpPr txBox="1"/>
          <p:nvPr/>
        </p:nvSpPr>
        <p:spPr>
          <a:xfrm>
            <a:off x="1398952" y="1320479"/>
            <a:ext cx="4114966" cy="276999"/>
          </a:xfrm>
          <a:prstGeom prst="rect">
            <a:avLst/>
          </a:prstGeom>
          <a:noFill/>
        </p:spPr>
        <p:txBody>
          <a:bodyPr wrap="square" rtlCol="0">
            <a:spAutoFit/>
          </a:bodyPr>
          <a:lstStyle/>
          <a:p>
            <a:pPr algn="ctr"/>
            <a:r>
              <a:rPr lang="en-US" sz="1200" dirty="0">
                <a:latin typeface="+mj-lt"/>
              </a:rPr>
              <a:t>His car needs </a:t>
            </a:r>
            <a:r>
              <a:rPr lang="en-US" sz="1200" u="sng" dirty="0">
                <a:latin typeface="+mj-lt"/>
              </a:rPr>
              <a:t>washing</a:t>
            </a:r>
            <a:r>
              <a:rPr lang="en-US" sz="1200" dirty="0">
                <a:latin typeface="+mj-lt"/>
              </a:rPr>
              <a:t>.</a:t>
            </a:r>
          </a:p>
        </p:txBody>
      </p:sp>
      <p:sp>
        <p:nvSpPr>
          <p:cNvPr id="46" name="TextBox 45"/>
          <p:cNvSpPr txBox="1"/>
          <p:nvPr/>
        </p:nvSpPr>
        <p:spPr>
          <a:xfrm>
            <a:off x="1111999" y="989960"/>
            <a:ext cx="4022141" cy="276999"/>
          </a:xfrm>
          <a:prstGeom prst="rect">
            <a:avLst/>
          </a:prstGeom>
          <a:noFill/>
        </p:spPr>
        <p:txBody>
          <a:bodyPr wrap="square" rtlCol="0">
            <a:spAutoFit/>
          </a:bodyPr>
          <a:lstStyle/>
          <a:p>
            <a:r>
              <a:rPr lang="en-US" sz="1200" dirty="0">
                <a:latin typeface="+mj-lt"/>
              </a:rPr>
              <a:t>Identify the </a:t>
            </a:r>
            <a:r>
              <a:rPr lang="en-US" sz="1200" b="1" dirty="0">
                <a:latin typeface="+mj-lt"/>
              </a:rPr>
              <a:t>type</a:t>
            </a:r>
            <a:r>
              <a:rPr lang="en-US" sz="1200" dirty="0">
                <a:latin typeface="+mj-lt"/>
              </a:rPr>
              <a:t> and the </a:t>
            </a:r>
            <a:r>
              <a:rPr lang="en-US" sz="1200" b="1" dirty="0">
                <a:latin typeface="+mj-lt"/>
              </a:rPr>
              <a:t>function</a:t>
            </a:r>
            <a:r>
              <a:rPr lang="en-US" sz="1200" dirty="0">
                <a:latin typeface="+mj-lt"/>
              </a:rPr>
              <a:t> of the </a:t>
            </a:r>
            <a:r>
              <a:rPr lang="en-US" sz="1200" b="1" dirty="0">
                <a:latin typeface="+mj-lt"/>
              </a:rPr>
              <a:t>verbal</a:t>
            </a:r>
            <a:r>
              <a:rPr lang="en-US" sz="1200" dirty="0">
                <a:latin typeface="+mj-lt"/>
              </a:rPr>
              <a:t> used below.</a:t>
            </a:r>
          </a:p>
        </p:txBody>
      </p:sp>
      <p:sp>
        <p:nvSpPr>
          <p:cNvPr id="47" name="TextBox 46"/>
          <p:cNvSpPr txBox="1"/>
          <p:nvPr/>
        </p:nvSpPr>
        <p:spPr>
          <a:xfrm>
            <a:off x="2440825" y="4921725"/>
            <a:ext cx="3546507" cy="276999"/>
          </a:xfrm>
          <a:prstGeom prst="rect">
            <a:avLst/>
          </a:prstGeom>
          <a:noFill/>
        </p:spPr>
        <p:txBody>
          <a:bodyPr wrap="square" rtlCol="0">
            <a:spAutoFit/>
          </a:bodyPr>
          <a:lstStyle/>
          <a:p>
            <a:pPr algn="ctr"/>
            <a:r>
              <a:rPr lang="en-US" sz="1200" dirty="0">
                <a:latin typeface="+mj-lt"/>
              </a:rPr>
              <a:t>unite          produce          destroy          stray</a:t>
            </a:r>
          </a:p>
        </p:txBody>
      </p:sp>
      <p:sp>
        <p:nvSpPr>
          <p:cNvPr id="48" name="TextBox 47"/>
          <p:cNvSpPr txBox="1"/>
          <p:nvPr/>
        </p:nvSpPr>
        <p:spPr>
          <a:xfrm>
            <a:off x="1111999" y="5265429"/>
            <a:ext cx="6135222" cy="276999"/>
          </a:xfrm>
          <a:prstGeom prst="rect">
            <a:avLst/>
          </a:prstGeom>
          <a:noFill/>
        </p:spPr>
        <p:txBody>
          <a:bodyPr wrap="square" rtlCol="0">
            <a:spAutoFit/>
          </a:bodyPr>
          <a:lstStyle/>
          <a:p>
            <a:r>
              <a:rPr lang="en-US" sz="1200" dirty="0">
                <a:latin typeface="+mj-lt"/>
              </a:rPr>
              <a:t>Identify if the sentence below is </a:t>
            </a:r>
            <a:r>
              <a:rPr lang="en-US" sz="1200" b="1" dirty="0">
                <a:latin typeface="+mj-lt"/>
              </a:rPr>
              <a:t>active</a:t>
            </a:r>
            <a:r>
              <a:rPr lang="en-US" sz="1200" dirty="0">
                <a:latin typeface="+mj-lt"/>
              </a:rPr>
              <a:t> or </a:t>
            </a:r>
            <a:r>
              <a:rPr lang="en-US" sz="1200" b="1" dirty="0">
                <a:latin typeface="+mj-lt"/>
              </a:rPr>
              <a:t>passive</a:t>
            </a:r>
            <a:r>
              <a:rPr lang="en-US" sz="1200" dirty="0">
                <a:latin typeface="+mj-lt"/>
              </a:rPr>
              <a:t>.  Then rewrite it in the opposite </a:t>
            </a:r>
            <a:r>
              <a:rPr lang="en-US" sz="1200" b="1" dirty="0">
                <a:latin typeface="+mj-lt"/>
              </a:rPr>
              <a:t>voice</a:t>
            </a:r>
            <a:r>
              <a:rPr lang="en-US" sz="1200" dirty="0">
                <a:latin typeface="+mj-lt"/>
              </a:rPr>
              <a:t>.</a:t>
            </a:r>
          </a:p>
        </p:txBody>
      </p:sp>
      <p:sp>
        <p:nvSpPr>
          <p:cNvPr id="53" name="TextBox 52"/>
          <p:cNvSpPr txBox="1"/>
          <p:nvPr/>
        </p:nvSpPr>
        <p:spPr>
          <a:xfrm>
            <a:off x="1111999" y="6138050"/>
            <a:ext cx="4628425" cy="276999"/>
          </a:xfrm>
          <a:prstGeom prst="rect">
            <a:avLst/>
          </a:prstGeom>
          <a:noFill/>
        </p:spPr>
        <p:txBody>
          <a:bodyPr wrap="square" rtlCol="0">
            <a:spAutoFit/>
          </a:bodyPr>
          <a:lstStyle/>
          <a:p>
            <a:r>
              <a:rPr lang="en-US" sz="1200" dirty="0">
                <a:latin typeface="+mj-lt"/>
              </a:rPr>
              <a:t>Circle the </a:t>
            </a:r>
            <a:r>
              <a:rPr lang="en-US" sz="1200" b="1" dirty="0">
                <a:latin typeface="+mj-lt"/>
              </a:rPr>
              <a:t>misspelled</a:t>
            </a:r>
            <a:r>
              <a:rPr lang="en-US" sz="1200" dirty="0">
                <a:latin typeface="+mj-lt"/>
              </a:rPr>
              <a:t> word and write it correctly on the line below.</a:t>
            </a:r>
          </a:p>
        </p:txBody>
      </p:sp>
      <p:sp>
        <p:nvSpPr>
          <p:cNvPr id="72" name="TextBox 71"/>
          <p:cNvSpPr txBox="1"/>
          <p:nvPr/>
        </p:nvSpPr>
        <p:spPr>
          <a:xfrm>
            <a:off x="1111999" y="8850218"/>
            <a:ext cx="1899532" cy="276999"/>
          </a:xfrm>
          <a:prstGeom prst="rect">
            <a:avLst/>
          </a:prstGeom>
          <a:noFill/>
        </p:spPr>
        <p:txBody>
          <a:bodyPr wrap="square" rtlCol="0">
            <a:spAutoFit/>
          </a:bodyPr>
          <a:lstStyle/>
          <a:p>
            <a:r>
              <a:rPr lang="en-US" sz="1200" dirty="0">
                <a:latin typeface="+mj-lt"/>
              </a:rPr>
              <a:t>Choose a matching analogy.</a:t>
            </a:r>
          </a:p>
        </p:txBody>
      </p:sp>
      <p:sp>
        <p:nvSpPr>
          <p:cNvPr id="74" name="TextBox 73"/>
          <p:cNvSpPr txBox="1"/>
          <p:nvPr/>
        </p:nvSpPr>
        <p:spPr>
          <a:xfrm>
            <a:off x="935026" y="9242664"/>
            <a:ext cx="6303267" cy="276999"/>
          </a:xfrm>
          <a:prstGeom prst="rect">
            <a:avLst/>
          </a:prstGeom>
          <a:noFill/>
        </p:spPr>
        <p:txBody>
          <a:bodyPr wrap="square" rtlCol="0">
            <a:spAutoFit/>
          </a:bodyPr>
          <a:lstStyle/>
          <a:p>
            <a:pPr algn="ctr"/>
            <a:r>
              <a:rPr lang="en-US" sz="1200" dirty="0">
                <a:latin typeface="+mj-lt"/>
              </a:rPr>
              <a:t>a) eccentric </a:t>
            </a:r>
            <a:r>
              <a:rPr lang="en-US" sz="1200">
                <a:latin typeface="+mj-lt"/>
              </a:rPr>
              <a:t>: common          b</a:t>
            </a:r>
            <a:r>
              <a:rPr lang="en-US" sz="1200" dirty="0">
                <a:latin typeface="+mj-lt"/>
              </a:rPr>
              <a:t>) cheerful : </a:t>
            </a:r>
            <a:r>
              <a:rPr lang="en-US" sz="1200">
                <a:latin typeface="+mj-lt"/>
              </a:rPr>
              <a:t>interested          c</a:t>
            </a:r>
            <a:r>
              <a:rPr lang="en-US" sz="1200" dirty="0">
                <a:latin typeface="+mj-lt"/>
              </a:rPr>
              <a:t>) devout : </a:t>
            </a:r>
            <a:r>
              <a:rPr lang="en-US" sz="1200">
                <a:latin typeface="+mj-lt"/>
              </a:rPr>
              <a:t>religious          d</a:t>
            </a:r>
            <a:r>
              <a:rPr lang="en-US" sz="1200" dirty="0">
                <a:latin typeface="+mj-lt"/>
              </a:rPr>
              <a:t>) weak : small</a:t>
            </a:r>
          </a:p>
        </p:txBody>
      </p:sp>
      <p:sp>
        <p:nvSpPr>
          <p:cNvPr id="52" name="TextBox 51"/>
          <p:cNvSpPr txBox="1"/>
          <p:nvPr/>
        </p:nvSpPr>
        <p:spPr>
          <a:xfrm>
            <a:off x="3560565" y="188625"/>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Name:</a:t>
            </a:r>
          </a:p>
        </p:txBody>
      </p:sp>
      <p:cxnSp>
        <p:nvCxnSpPr>
          <p:cNvPr id="62" name="Straight Connector 61"/>
          <p:cNvCxnSpPr/>
          <p:nvPr/>
        </p:nvCxnSpPr>
        <p:spPr>
          <a:xfrm>
            <a:off x="4182533" y="409167"/>
            <a:ext cx="221826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68838" y="177373"/>
            <a:ext cx="743346" cy="276999"/>
          </a:xfrm>
          <a:prstGeom prst="rect">
            <a:avLst/>
          </a:prstGeom>
          <a:noFill/>
        </p:spPr>
        <p:txBody>
          <a:bodyPr wrap="square" rtlCol="0">
            <a:spAutoFit/>
          </a:bodyPr>
          <a:lstStyle/>
          <a:p>
            <a:pPr algn="ctr"/>
            <a:r>
              <a:rPr lang="en-US" sz="1200" b="0" dirty="0">
                <a:latin typeface="Century Gothic" charset="0"/>
                <a:ea typeface="Century Gothic" charset="0"/>
                <a:cs typeface="Century Gothic" charset="0"/>
              </a:rPr>
              <a:t>Date:</a:t>
            </a:r>
          </a:p>
        </p:txBody>
      </p:sp>
      <p:cxnSp>
        <p:nvCxnSpPr>
          <p:cNvPr id="64" name="Straight Connector 63"/>
          <p:cNvCxnSpPr/>
          <p:nvPr/>
        </p:nvCxnSpPr>
        <p:spPr>
          <a:xfrm>
            <a:off x="6890806" y="409167"/>
            <a:ext cx="5005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638155" y="916912"/>
            <a:ext cx="645490" cy="292388"/>
          </a:xfrm>
          <a:prstGeom prst="rect">
            <a:avLst/>
          </a:prstGeom>
          <a:noFill/>
        </p:spPr>
        <p:txBody>
          <a:bodyPr wrap="square" rtlCol="0">
            <a:spAutoFit/>
          </a:bodyPr>
          <a:lstStyle/>
          <a:p>
            <a:pPr algn="ctr"/>
            <a:r>
              <a:rPr lang="en-US" sz="1300" b="1" dirty="0">
                <a:latin typeface="+mj-lt"/>
              </a:rPr>
              <a:t>Type:</a:t>
            </a:r>
          </a:p>
        </p:txBody>
      </p:sp>
      <p:sp>
        <p:nvSpPr>
          <p:cNvPr id="66" name="TextBox 65"/>
          <p:cNvSpPr txBox="1"/>
          <p:nvPr/>
        </p:nvSpPr>
        <p:spPr>
          <a:xfrm>
            <a:off x="6440574" y="916912"/>
            <a:ext cx="841354" cy="292388"/>
          </a:xfrm>
          <a:prstGeom prst="rect">
            <a:avLst/>
          </a:prstGeom>
          <a:noFill/>
        </p:spPr>
        <p:txBody>
          <a:bodyPr wrap="square" rtlCol="0">
            <a:spAutoFit/>
          </a:bodyPr>
          <a:lstStyle/>
          <a:p>
            <a:pPr algn="ctr"/>
            <a:r>
              <a:rPr lang="en-US" sz="1300" b="1" dirty="0">
                <a:latin typeface="+mj-lt"/>
              </a:rPr>
              <a:t>Function:</a:t>
            </a:r>
          </a:p>
        </p:txBody>
      </p:sp>
      <p:sp>
        <p:nvSpPr>
          <p:cNvPr id="4" name="Rectangle 3"/>
          <p:cNvSpPr/>
          <p:nvPr/>
        </p:nvSpPr>
        <p:spPr>
          <a:xfrm>
            <a:off x="5528712" y="1085262"/>
            <a:ext cx="942887"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gerund</a:t>
            </a:r>
          </a:p>
          <a:p>
            <a:pPr lvl="0">
              <a:lnSpc>
                <a:spcPts val="1760"/>
              </a:lnSpc>
            </a:pPr>
            <a:r>
              <a:rPr lang="en-US" sz="1400" dirty="0">
                <a:solidFill>
                  <a:prstClr val="black"/>
                </a:solidFill>
                <a:latin typeface="+mj-lt"/>
              </a:rPr>
              <a:t>☐</a:t>
            </a:r>
            <a:r>
              <a:rPr lang="en-US" sz="1200" dirty="0">
                <a:solidFill>
                  <a:prstClr val="black"/>
                </a:solidFill>
                <a:latin typeface="+mj-lt"/>
              </a:rPr>
              <a:t>participle</a:t>
            </a:r>
          </a:p>
          <a:p>
            <a:pPr>
              <a:lnSpc>
                <a:spcPts val="1760"/>
              </a:lnSpc>
            </a:pPr>
            <a:r>
              <a:rPr lang="en-US" sz="1400" dirty="0">
                <a:solidFill>
                  <a:prstClr val="black"/>
                </a:solidFill>
                <a:latin typeface="+mj-lt"/>
              </a:rPr>
              <a:t>☐</a:t>
            </a:r>
            <a:r>
              <a:rPr lang="en-US" sz="1200" dirty="0">
                <a:solidFill>
                  <a:prstClr val="black"/>
                </a:solidFill>
                <a:latin typeface="+mj-lt"/>
              </a:rPr>
              <a:t>infinitive</a:t>
            </a:r>
            <a:endParaRPr lang="en-US" dirty="0">
              <a:latin typeface="+mj-lt"/>
            </a:endParaRPr>
          </a:p>
        </p:txBody>
      </p:sp>
      <p:sp>
        <p:nvSpPr>
          <p:cNvPr id="67" name="Rectangle 66"/>
          <p:cNvSpPr/>
          <p:nvPr/>
        </p:nvSpPr>
        <p:spPr>
          <a:xfrm>
            <a:off x="6424569" y="1085262"/>
            <a:ext cx="919034" cy="784830"/>
          </a:xfrm>
          <a:prstGeom prst="rect">
            <a:avLst/>
          </a:prstGeom>
        </p:spPr>
        <p:txBody>
          <a:bodyPr wrap="none">
            <a:spAutoFit/>
          </a:bodyPr>
          <a:lstStyle/>
          <a:p>
            <a:pPr>
              <a:lnSpc>
                <a:spcPts val="1760"/>
              </a:lnSpc>
            </a:pPr>
            <a:r>
              <a:rPr lang="en-US" sz="1400" dirty="0">
                <a:solidFill>
                  <a:prstClr val="black"/>
                </a:solidFill>
                <a:latin typeface="+mj-lt"/>
              </a:rPr>
              <a:t>☐</a:t>
            </a:r>
            <a:r>
              <a:rPr lang="en-US" sz="1200" dirty="0">
                <a:solidFill>
                  <a:prstClr val="black"/>
                </a:solidFill>
                <a:latin typeface="+mj-lt"/>
              </a:rPr>
              <a:t>noun</a:t>
            </a:r>
          </a:p>
          <a:p>
            <a:pPr lvl="0">
              <a:lnSpc>
                <a:spcPts val="1760"/>
              </a:lnSpc>
            </a:pPr>
            <a:r>
              <a:rPr lang="en-US" sz="1400" dirty="0">
                <a:solidFill>
                  <a:prstClr val="black"/>
                </a:solidFill>
                <a:latin typeface="+mj-lt"/>
              </a:rPr>
              <a:t>☐</a:t>
            </a:r>
            <a:r>
              <a:rPr lang="en-US" sz="1200" dirty="0">
                <a:solidFill>
                  <a:prstClr val="black"/>
                </a:solidFill>
                <a:latin typeface="+mj-lt"/>
              </a:rPr>
              <a:t>adjective</a:t>
            </a:r>
          </a:p>
          <a:p>
            <a:pPr>
              <a:lnSpc>
                <a:spcPts val="1760"/>
              </a:lnSpc>
            </a:pPr>
            <a:r>
              <a:rPr lang="en-US" sz="1400" dirty="0">
                <a:solidFill>
                  <a:prstClr val="black"/>
                </a:solidFill>
                <a:latin typeface="+mj-lt"/>
              </a:rPr>
              <a:t>☐</a:t>
            </a:r>
            <a:r>
              <a:rPr lang="en-US" sz="1200" dirty="0">
                <a:solidFill>
                  <a:prstClr val="black"/>
                </a:solidFill>
                <a:latin typeface="+mj-lt"/>
              </a:rPr>
              <a:t>adverb</a:t>
            </a:r>
            <a:endParaRPr lang="en-US" dirty="0">
              <a:latin typeface="+mj-lt"/>
            </a:endParaRPr>
          </a:p>
        </p:txBody>
      </p:sp>
      <p:sp>
        <p:nvSpPr>
          <p:cNvPr id="76" name="TextBox 75"/>
          <p:cNvSpPr txBox="1"/>
          <p:nvPr/>
        </p:nvSpPr>
        <p:spPr>
          <a:xfrm>
            <a:off x="1120280" y="2944827"/>
            <a:ext cx="6288326" cy="276999"/>
          </a:xfrm>
          <a:prstGeom prst="rect">
            <a:avLst/>
          </a:prstGeom>
          <a:noFill/>
        </p:spPr>
        <p:txBody>
          <a:bodyPr wrap="square" rtlCol="0">
            <a:spAutoFit/>
          </a:bodyPr>
          <a:lstStyle/>
          <a:p>
            <a:pPr algn="ctr"/>
            <a:r>
              <a:rPr lang="en-US" sz="1200" dirty="0">
                <a:latin typeface="+mj-lt"/>
              </a:rPr>
              <a:t>My grandmother always said that if you                                     a child he will become a brat.</a:t>
            </a:r>
          </a:p>
        </p:txBody>
      </p:sp>
      <p:cxnSp>
        <p:nvCxnSpPr>
          <p:cNvPr id="77" name="Straight Connector 76"/>
          <p:cNvCxnSpPr/>
          <p:nvPr/>
        </p:nvCxnSpPr>
        <p:spPr>
          <a:xfrm>
            <a:off x="3945801" y="3163366"/>
            <a:ext cx="12767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86276" y="2190491"/>
            <a:ext cx="5891924" cy="307777"/>
          </a:xfrm>
          <a:prstGeom prst="rect">
            <a:avLst/>
          </a:prstGeom>
          <a:noFill/>
        </p:spPr>
        <p:txBody>
          <a:bodyPr wrap="square" rtlCol="0" anchor="ctr">
            <a:spAutoFit/>
          </a:bodyPr>
          <a:lstStyle/>
          <a:p>
            <a:pPr algn="ctr"/>
            <a:r>
              <a:rPr lang="en-US" sz="1400" dirty="0">
                <a:latin typeface="+mj-lt"/>
              </a:rPr>
              <a:t>☐</a:t>
            </a:r>
            <a:r>
              <a:rPr lang="en-US" sz="1200" dirty="0">
                <a:latin typeface="+mj-lt"/>
              </a:rPr>
              <a:t> coddle		</a:t>
            </a:r>
            <a:r>
              <a:rPr lang="en-US" sz="1400" dirty="0"/>
              <a:t>☐</a:t>
            </a:r>
            <a:r>
              <a:rPr lang="en-US" sz="1200" dirty="0">
                <a:latin typeface="+mj-lt"/>
              </a:rPr>
              <a:t> soothe		</a:t>
            </a:r>
            <a:r>
              <a:rPr lang="en-US" sz="1400" dirty="0"/>
              <a:t>☐</a:t>
            </a:r>
            <a:r>
              <a:rPr lang="en-US" sz="1200" dirty="0">
                <a:latin typeface="+mj-lt"/>
              </a:rPr>
              <a:t> pamper</a:t>
            </a:r>
          </a:p>
        </p:txBody>
      </p:sp>
      <p:sp>
        <p:nvSpPr>
          <p:cNvPr id="79" name="TextBox 78"/>
          <p:cNvSpPr txBox="1"/>
          <p:nvPr/>
        </p:nvSpPr>
        <p:spPr>
          <a:xfrm>
            <a:off x="1111999" y="4606894"/>
            <a:ext cx="3098073" cy="276999"/>
          </a:xfrm>
          <a:prstGeom prst="rect">
            <a:avLst/>
          </a:prstGeom>
          <a:noFill/>
        </p:spPr>
        <p:txBody>
          <a:bodyPr wrap="square" rtlCol="0">
            <a:spAutoFit/>
          </a:bodyPr>
          <a:lstStyle/>
          <a:p>
            <a:r>
              <a:rPr lang="en-US" sz="1200" dirty="0">
                <a:latin typeface="+mj-lt"/>
              </a:rPr>
              <a:t>Choose the </a:t>
            </a:r>
            <a:r>
              <a:rPr lang="en-US" sz="1200" b="1" dirty="0">
                <a:latin typeface="+mj-lt"/>
              </a:rPr>
              <a:t>synonym</a:t>
            </a:r>
            <a:r>
              <a:rPr lang="en-US" sz="1200" dirty="0">
                <a:latin typeface="+mj-lt"/>
              </a:rPr>
              <a:t> for the following word:   </a:t>
            </a:r>
          </a:p>
        </p:txBody>
      </p:sp>
      <p:sp>
        <p:nvSpPr>
          <p:cNvPr id="80" name="Rounded Rectangle 79"/>
          <p:cNvSpPr/>
          <p:nvPr/>
        </p:nvSpPr>
        <p:spPr>
          <a:xfrm>
            <a:off x="4182532" y="4599615"/>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deviate</a:t>
            </a:r>
          </a:p>
        </p:txBody>
      </p:sp>
      <p:sp>
        <p:nvSpPr>
          <p:cNvPr id="81" name="TextBox 80"/>
          <p:cNvSpPr txBox="1"/>
          <p:nvPr/>
        </p:nvSpPr>
        <p:spPr>
          <a:xfrm>
            <a:off x="1364384" y="5534259"/>
            <a:ext cx="5873910" cy="276999"/>
          </a:xfrm>
          <a:prstGeom prst="rect">
            <a:avLst/>
          </a:prstGeom>
          <a:noFill/>
        </p:spPr>
        <p:txBody>
          <a:bodyPr wrap="square" rtlCol="0">
            <a:spAutoFit/>
          </a:bodyPr>
          <a:lstStyle/>
          <a:p>
            <a:pPr algn="ctr"/>
            <a:r>
              <a:rPr lang="en-US" sz="1200" dirty="0">
                <a:latin typeface="+mj-lt"/>
              </a:rPr>
              <a:t>During the storm, the dog was hit by the car.</a:t>
            </a:r>
          </a:p>
        </p:txBody>
      </p:sp>
      <p:cxnSp>
        <p:nvCxnSpPr>
          <p:cNvPr id="82" name="Straight Connector 81"/>
          <p:cNvCxnSpPr/>
          <p:nvPr/>
        </p:nvCxnSpPr>
        <p:spPr>
          <a:xfrm flipV="1">
            <a:off x="1120908" y="6024926"/>
            <a:ext cx="6161020" cy="4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217617" y="6434562"/>
            <a:ext cx="3518129" cy="276999"/>
          </a:xfrm>
          <a:prstGeom prst="rect">
            <a:avLst/>
          </a:prstGeom>
          <a:noFill/>
        </p:spPr>
        <p:txBody>
          <a:bodyPr wrap="square" rtlCol="0">
            <a:spAutoFit/>
          </a:bodyPr>
          <a:lstStyle/>
          <a:p>
            <a:pPr algn="ctr"/>
            <a:r>
              <a:rPr lang="en-US" sz="1200" dirty="0" err="1">
                <a:latin typeface="+mj-lt"/>
              </a:rPr>
              <a:t>interogate</a:t>
            </a:r>
            <a:r>
              <a:rPr lang="en-US" sz="1200" dirty="0">
                <a:latin typeface="+mj-lt"/>
              </a:rPr>
              <a:t>          frivolous          berserk </a:t>
            </a:r>
          </a:p>
        </p:txBody>
      </p:sp>
      <p:sp>
        <p:nvSpPr>
          <p:cNvPr id="84" name="Right Arrow 83"/>
          <p:cNvSpPr/>
          <p:nvPr/>
        </p:nvSpPr>
        <p:spPr>
          <a:xfrm>
            <a:off x="4866956" y="6445464"/>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5" name="Straight Connector 84"/>
          <p:cNvCxnSpPr/>
          <p:nvPr/>
        </p:nvCxnSpPr>
        <p:spPr>
          <a:xfrm>
            <a:off x="5291666" y="6608457"/>
            <a:ext cx="19724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11999" y="6791176"/>
            <a:ext cx="6161020" cy="276999"/>
          </a:xfrm>
          <a:prstGeom prst="rect">
            <a:avLst/>
          </a:prstGeom>
          <a:noFill/>
        </p:spPr>
        <p:txBody>
          <a:bodyPr wrap="square" rtlCol="0">
            <a:spAutoFit/>
          </a:bodyPr>
          <a:lstStyle/>
          <a:p>
            <a:r>
              <a:rPr lang="en-US" sz="1200" dirty="0">
                <a:latin typeface="+mj-lt"/>
              </a:rPr>
              <a:t>Use the meanings of the </a:t>
            </a:r>
            <a:r>
              <a:rPr lang="en-US" sz="1200" b="1" dirty="0">
                <a:latin typeface="+mj-lt"/>
              </a:rPr>
              <a:t>root</a:t>
            </a:r>
            <a:r>
              <a:rPr lang="en-US" sz="1200" dirty="0">
                <a:latin typeface="+mj-lt"/>
              </a:rPr>
              <a:t> and </a:t>
            </a:r>
            <a:r>
              <a:rPr lang="en-US" sz="1200" b="1" dirty="0">
                <a:latin typeface="+mj-lt"/>
              </a:rPr>
              <a:t>affix</a:t>
            </a:r>
            <a:r>
              <a:rPr lang="en-US" sz="1200" dirty="0">
                <a:latin typeface="+mj-lt"/>
              </a:rPr>
              <a:t> to define the word. Then provide a dictionary definition.</a:t>
            </a:r>
          </a:p>
        </p:txBody>
      </p:sp>
      <p:sp>
        <p:nvSpPr>
          <p:cNvPr id="87" name="TextBox 86"/>
          <p:cNvSpPr txBox="1"/>
          <p:nvPr/>
        </p:nvSpPr>
        <p:spPr>
          <a:xfrm>
            <a:off x="1333811" y="7105636"/>
            <a:ext cx="977036" cy="276999"/>
          </a:xfrm>
          <a:prstGeom prst="rect">
            <a:avLst/>
          </a:prstGeom>
          <a:noFill/>
        </p:spPr>
        <p:txBody>
          <a:bodyPr wrap="square" rtlCol="0">
            <a:spAutoFit/>
          </a:bodyPr>
          <a:lstStyle/>
          <a:p>
            <a:r>
              <a:rPr lang="en-US" sz="1200" b="1" dirty="0">
                <a:latin typeface="+mj-lt"/>
              </a:rPr>
              <a:t>brevity</a:t>
            </a:r>
          </a:p>
        </p:txBody>
      </p:sp>
      <p:sp>
        <p:nvSpPr>
          <p:cNvPr id="88" name="TextBox 87"/>
          <p:cNvSpPr txBox="1"/>
          <p:nvPr/>
        </p:nvSpPr>
        <p:spPr>
          <a:xfrm>
            <a:off x="1111999" y="8200582"/>
            <a:ext cx="6161020" cy="276999"/>
          </a:xfrm>
          <a:prstGeom prst="rect">
            <a:avLst/>
          </a:prstGeom>
          <a:noFill/>
        </p:spPr>
        <p:txBody>
          <a:bodyPr wrap="square" rtlCol="0">
            <a:spAutoFit/>
          </a:bodyPr>
          <a:lstStyle/>
          <a:p>
            <a:r>
              <a:rPr lang="en-US" sz="1200" dirty="0">
                <a:latin typeface="+mj-lt"/>
              </a:rPr>
              <a:t>Find 5 words that contain the </a:t>
            </a:r>
            <a:r>
              <a:rPr lang="en-US" sz="1200" b="1" dirty="0">
                <a:latin typeface="+mj-lt"/>
              </a:rPr>
              <a:t>root</a:t>
            </a:r>
            <a:r>
              <a:rPr lang="en-US" sz="1200" dirty="0">
                <a:latin typeface="+mj-lt"/>
              </a:rPr>
              <a:t> or </a:t>
            </a:r>
            <a:r>
              <a:rPr lang="en-US" sz="1200" b="1" dirty="0">
                <a:latin typeface="+mj-lt"/>
              </a:rPr>
              <a:t>affix</a:t>
            </a:r>
            <a:r>
              <a:rPr lang="en-US" sz="1200" dirty="0">
                <a:latin typeface="+mj-lt"/>
              </a:rPr>
              <a:t> from above.</a:t>
            </a:r>
          </a:p>
        </p:txBody>
      </p:sp>
      <p:sp>
        <p:nvSpPr>
          <p:cNvPr id="89" name="Right Arrow 88"/>
          <p:cNvSpPr/>
          <p:nvPr/>
        </p:nvSpPr>
        <p:spPr>
          <a:xfrm>
            <a:off x="2493472" y="7178551"/>
            <a:ext cx="285345" cy="1621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TextBox 89"/>
          <p:cNvSpPr txBox="1"/>
          <p:nvPr/>
        </p:nvSpPr>
        <p:spPr>
          <a:xfrm>
            <a:off x="3125320" y="7105636"/>
            <a:ext cx="1597472" cy="276999"/>
          </a:xfrm>
          <a:prstGeom prst="rect">
            <a:avLst/>
          </a:prstGeom>
          <a:noFill/>
        </p:spPr>
        <p:txBody>
          <a:bodyPr wrap="square" rtlCol="0">
            <a:spAutoFit/>
          </a:bodyPr>
          <a:lstStyle/>
          <a:p>
            <a:r>
              <a:rPr lang="en-US" sz="1200" b="1" dirty="0">
                <a:latin typeface="+mj-lt"/>
              </a:rPr>
              <a:t>“</a:t>
            </a:r>
            <a:r>
              <a:rPr lang="en-US" sz="1200" b="1" dirty="0" err="1">
                <a:latin typeface="+mj-lt"/>
              </a:rPr>
              <a:t>brev</a:t>
            </a:r>
            <a:r>
              <a:rPr lang="en-US" sz="1200" b="1" dirty="0">
                <a:latin typeface="+mj-lt"/>
              </a:rPr>
              <a:t>” </a:t>
            </a:r>
            <a:r>
              <a:rPr lang="en-US" sz="1200" dirty="0">
                <a:latin typeface="+mj-lt"/>
              </a:rPr>
              <a:t>– short</a:t>
            </a:r>
          </a:p>
        </p:txBody>
      </p:sp>
      <p:sp>
        <p:nvSpPr>
          <p:cNvPr id="91" name="TextBox 90"/>
          <p:cNvSpPr txBox="1"/>
          <p:nvPr/>
        </p:nvSpPr>
        <p:spPr>
          <a:xfrm>
            <a:off x="4940785" y="7105636"/>
            <a:ext cx="2157599" cy="276999"/>
          </a:xfrm>
          <a:prstGeom prst="rect">
            <a:avLst/>
          </a:prstGeom>
          <a:noFill/>
        </p:spPr>
        <p:txBody>
          <a:bodyPr wrap="square" rtlCol="0">
            <a:spAutoFit/>
          </a:bodyPr>
          <a:lstStyle/>
          <a:p>
            <a:r>
              <a:rPr lang="en-US" sz="1200" b="1" dirty="0" err="1">
                <a:latin typeface="+mj-lt"/>
              </a:rPr>
              <a:t>ity</a:t>
            </a:r>
            <a:r>
              <a:rPr lang="en-US" sz="1200" b="1" dirty="0">
                <a:latin typeface="+mj-lt"/>
              </a:rPr>
              <a:t>” </a:t>
            </a:r>
            <a:r>
              <a:rPr lang="en-US" sz="1200" dirty="0">
                <a:latin typeface="+mj-lt"/>
              </a:rPr>
              <a:t>– state, quality, act</a:t>
            </a:r>
          </a:p>
        </p:txBody>
      </p:sp>
      <p:sp>
        <p:nvSpPr>
          <p:cNvPr id="92" name="TextBox 91"/>
          <p:cNvSpPr txBox="1"/>
          <p:nvPr/>
        </p:nvSpPr>
        <p:spPr>
          <a:xfrm>
            <a:off x="1104293" y="7369367"/>
            <a:ext cx="1255367" cy="276999"/>
          </a:xfrm>
          <a:prstGeom prst="rect">
            <a:avLst/>
          </a:prstGeom>
          <a:noFill/>
        </p:spPr>
        <p:txBody>
          <a:bodyPr wrap="square" rtlCol="0">
            <a:spAutoFit/>
          </a:bodyPr>
          <a:lstStyle/>
          <a:p>
            <a:r>
              <a:rPr lang="en-US" sz="1200" dirty="0">
                <a:latin typeface="+mj-lt"/>
              </a:rPr>
              <a:t>My Definition:</a:t>
            </a:r>
          </a:p>
        </p:txBody>
      </p:sp>
      <p:sp>
        <p:nvSpPr>
          <p:cNvPr id="93" name="TextBox 92"/>
          <p:cNvSpPr txBox="1"/>
          <p:nvPr/>
        </p:nvSpPr>
        <p:spPr>
          <a:xfrm>
            <a:off x="1115952" y="7628722"/>
            <a:ext cx="1505375" cy="276999"/>
          </a:xfrm>
          <a:prstGeom prst="rect">
            <a:avLst/>
          </a:prstGeom>
          <a:noFill/>
        </p:spPr>
        <p:txBody>
          <a:bodyPr wrap="square" rtlCol="0">
            <a:spAutoFit/>
          </a:bodyPr>
          <a:lstStyle/>
          <a:p>
            <a:r>
              <a:rPr lang="en-US" sz="1200">
                <a:latin typeface="+mj-lt"/>
              </a:rPr>
              <a:t>Dictionary Definition:</a:t>
            </a:r>
            <a:endParaRPr lang="en-US" sz="1200" dirty="0">
              <a:latin typeface="+mj-lt"/>
            </a:endParaRPr>
          </a:p>
        </p:txBody>
      </p:sp>
      <p:cxnSp>
        <p:nvCxnSpPr>
          <p:cNvPr id="94" name="Straight Connector 93"/>
          <p:cNvCxnSpPr/>
          <p:nvPr/>
        </p:nvCxnSpPr>
        <p:spPr>
          <a:xfrm>
            <a:off x="2085997" y="7557102"/>
            <a:ext cx="5233062"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32180" y="7824549"/>
            <a:ext cx="4786879"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260673" y="8091996"/>
            <a:ext cx="6058386"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03171" y="8692341"/>
            <a:ext cx="6046474" cy="4"/>
            <a:chOff x="1217618" y="7493667"/>
            <a:chExt cx="6046474" cy="4"/>
          </a:xfrm>
        </p:grpSpPr>
        <p:cxnSp>
          <p:nvCxnSpPr>
            <p:cNvPr id="98" name="Straight Connector 97"/>
            <p:cNvCxnSpPr/>
            <p:nvPr/>
          </p:nvCxnSpPr>
          <p:spPr>
            <a:xfrm>
              <a:off x="121761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44621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674808"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03403"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131999" y="7493667"/>
              <a:ext cx="1132093" cy="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3" name="Straight Connector 102"/>
          <p:cNvCxnSpPr/>
          <p:nvPr/>
        </p:nvCxnSpPr>
        <p:spPr>
          <a:xfrm>
            <a:off x="1217617" y="4432528"/>
            <a:ext cx="60734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3196244" y="8901479"/>
            <a:ext cx="1455623" cy="301388"/>
          </a:xfrm>
          <a:prstGeom prst="roundRect">
            <a:avLst/>
          </a:prstGeom>
          <a:ln w="22225" cap="rnd">
            <a:solidFill>
              <a:schemeClr val="bg1">
                <a:lumMod val="50000"/>
              </a:schemeClr>
            </a:solidFill>
            <a:prstDash val="sysDot"/>
            <a:round/>
          </a:ln>
        </p:spPr>
        <p:style>
          <a:lnRef idx="2">
            <a:schemeClr val="dk1"/>
          </a:lnRef>
          <a:fillRef idx="1">
            <a:schemeClr val="lt1"/>
          </a:fillRef>
          <a:effectRef idx="0">
            <a:schemeClr val="dk1"/>
          </a:effectRef>
          <a:fontRef idx="minor">
            <a:schemeClr val="dk1"/>
          </a:fontRef>
        </p:style>
        <p:txBody>
          <a:bodyPr rtlCol="0" anchor="b" anchorCtr="0"/>
          <a:lstStyle/>
          <a:p>
            <a:pPr algn="ctr"/>
            <a:r>
              <a:rPr lang="en-US" sz="1200" b="1" dirty="0">
                <a:latin typeface="+mj-lt"/>
              </a:rPr>
              <a:t>exhausted : tired</a:t>
            </a:r>
          </a:p>
        </p:txBody>
      </p:sp>
    </p:spTree>
    <p:extLst>
      <p:ext uri="{BB962C8B-B14F-4D97-AF65-F5344CB8AC3E}">
        <p14:creationId xmlns:p14="http://schemas.microsoft.com/office/powerpoint/2010/main" val="14944613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3456</TotalTime>
  <Words>21872</Words>
  <Application>Microsoft Office PowerPoint</Application>
  <PresentationFormat>Custom</PresentationFormat>
  <Paragraphs>3462</Paragraphs>
  <Slides>72</Slides>
  <Notes>72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72</vt:i4>
      </vt:variant>
    </vt:vector>
  </HeadingPairs>
  <TitlesOfParts>
    <vt:vector size="77"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Mister C</cp:lastModifiedBy>
  <cp:revision>166</cp:revision>
  <cp:lastPrinted>2017-04-05T18:41:07Z</cp:lastPrinted>
  <dcterms:created xsi:type="dcterms:W3CDTF">2017-04-05T17:40:50Z</dcterms:created>
  <dcterms:modified xsi:type="dcterms:W3CDTF">2019-08-18T20:15:00Z</dcterms:modified>
  <cp:category/>
</cp:coreProperties>
</file>