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5"/>
  </p:notesMasterIdLst>
  <p:handoutMasterIdLst>
    <p:handoutMasterId r:id="rId26"/>
  </p:handoutMasterIdLst>
  <p:sldIdLst>
    <p:sldId id="259" r:id="rId2"/>
    <p:sldId id="260" r:id="rId3"/>
    <p:sldId id="276" r:id="rId4"/>
    <p:sldId id="261" r:id="rId5"/>
    <p:sldId id="262" r:id="rId6"/>
    <p:sldId id="264" r:id="rId7"/>
    <p:sldId id="265" r:id="rId8"/>
    <p:sldId id="267" r:id="rId9"/>
    <p:sldId id="268" r:id="rId10"/>
    <p:sldId id="270" r:id="rId11"/>
    <p:sldId id="269" r:id="rId12"/>
    <p:sldId id="277" r:id="rId13"/>
    <p:sldId id="271" r:id="rId14"/>
    <p:sldId id="272" r:id="rId15"/>
    <p:sldId id="273" r:id="rId16"/>
    <p:sldId id="356" r:id="rId17"/>
    <p:sldId id="357" r:id="rId18"/>
    <p:sldId id="278" r:id="rId19"/>
    <p:sldId id="355" r:id="rId20"/>
    <p:sldId id="354" r:id="rId21"/>
    <p:sldId id="274" r:id="rId22"/>
    <p:sldId id="275" r:id="rId23"/>
    <p:sldId id="35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08" userDrawn="1">
          <p15:clr>
            <a:srgbClr val="A4A3A4"/>
          </p15:clr>
        </p15:guide>
        <p15:guide id="3" orient="horz" pos="3792" userDrawn="1">
          <p15:clr>
            <a:srgbClr val="A4A3A4"/>
          </p15:clr>
        </p15:guide>
        <p15:guide id="4" orient="horz" pos="1152" userDrawn="1">
          <p15:clr>
            <a:srgbClr val="A4A3A4"/>
          </p15:clr>
        </p15:guide>
        <p15:guide id="5" orient="horz" pos="3360" userDrawn="1">
          <p15:clr>
            <a:srgbClr val="A4A3A4"/>
          </p15:clr>
        </p15:guide>
        <p15:guide id="6" orient="horz" pos="3072" userDrawn="1">
          <p15:clr>
            <a:srgbClr val="A4A3A4"/>
          </p15:clr>
        </p15:guide>
        <p15:guide id="7" orient="horz" pos="864" userDrawn="1">
          <p15:clr>
            <a:srgbClr val="A4A3A4"/>
          </p15:clr>
        </p15:guide>
        <p15:guide id="8" orient="horz" pos="528" userDrawn="1">
          <p15:clr>
            <a:srgbClr val="A4A3A4"/>
          </p15:clr>
        </p15:guide>
        <p15:guide id="9" orient="horz" pos="2784" userDrawn="1">
          <p15:clr>
            <a:srgbClr val="A4A3A4"/>
          </p15:clr>
        </p15:guide>
        <p15:guide id="10" pos="2880" userDrawn="1">
          <p15:clr>
            <a:srgbClr val="A4A3A4"/>
          </p15:clr>
        </p15:guide>
        <p15:guide id="11" pos="719" userDrawn="1">
          <p15:clr>
            <a:srgbClr val="A4A3A4"/>
          </p15:clr>
        </p15:guide>
        <p15:guide id="12" pos="5257" userDrawn="1">
          <p15:clr>
            <a:srgbClr val="A4A3A4"/>
          </p15:clr>
        </p15:guide>
        <p15:guide id="13" pos="5041" userDrawn="1">
          <p15:clr>
            <a:srgbClr val="A4A3A4"/>
          </p15:clr>
        </p15:guide>
        <p15:guide id="14" pos="4608" userDrawn="1">
          <p15:clr>
            <a:srgbClr val="A4A3A4"/>
          </p15:clr>
        </p15:guide>
        <p15:guide id="15" pos="2988" userDrawn="1">
          <p15:clr>
            <a:srgbClr val="A4A3A4"/>
          </p15:clr>
        </p15:guide>
        <p15:guide id="16" pos="395" userDrawn="1">
          <p15:clr>
            <a:srgbClr val="A4A3A4"/>
          </p15:clr>
        </p15:guide>
        <p15:guide id="17" pos="53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4" autoAdjust="0"/>
    <p:restoredTop sz="94660"/>
  </p:normalViewPr>
  <p:slideViewPr>
    <p:cSldViewPr>
      <p:cViewPr varScale="1">
        <p:scale>
          <a:sx n="74" d="100"/>
          <a:sy n="74" d="100"/>
        </p:scale>
        <p:origin x="192" y="968"/>
      </p:cViewPr>
      <p:guideLst>
        <p:guide orient="horz" pos="2160"/>
        <p:guide orient="horz" pos="1008"/>
        <p:guide orient="horz" pos="3792"/>
        <p:guide orient="horz" pos="1152"/>
        <p:guide orient="horz" pos="3360"/>
        <p:guide orient="horz" pos="3072"/>
        <p:guide orient="horz" pos="864"/>
        <p:guide orient="horz" pos="528"/>
        <p:guide orient="horz" pos="2784"/>
        <p:guide pos="2880"/>
        <p:guide pos="719"/>
        <p:guide pos="5257"/>
        <p:guide pos="5041"/>
        <p:guide pos="4608"/>
        <p:guide pos="2988"/>
        <p:guide pos="395"/>
        <p:guide pos="5365"/>
      </p:guideLst>
    </p:cSldViewPr>
  </p:slideViewPr>
  <p:notesTextViewPr>
    <p:cViewPr>
      <p:scale>
        <a:sx n="1" d="1"/>
        <a:sy n="1" d="1"/>
      </p:scale>
      <p:origin x="0" y="0"/>
    </p:cViewPr>
  </p:notesTextViewPr>
  <p:notesViewPr>
    <p:cSldViewPr>
      <p:cViewPr varScale="1">
        <p:scale>
          <a:sx n="76" d="100"/>
          <a:sy n="76" d="100"/>
        </p:scale>
        <p:origin x="16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4/7/20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4/7/20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smtClean="0"/>
              <a:t>1</a:t>
            </a:fld>
            <a:endParaRPr lang="en-US"/>
          </a:p>
        </p:txBody>
      </p:sp>
    </p:spTree>
    <p:extLst>
      <p:ext uri="{BB962C8B-B14F-4D97-AF65-F5344CB8AC3E}">
        <p14:creationId xmlns:p14="http://schemas.microsoft.com/office/powerpoint/2010/main" val="509441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83829175-527E-46A3-863C-1BB1F163B849}" type="datetimeFigureOut">
              <a:rPr lang="en-US" smtClean="0"/>
              <a:t>4/7/20</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Add a footer</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20047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4/7/20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297240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3013862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2169482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pPr/>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110863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29175-527E-46A3-863C-1BB1F163B849}" type="datetimeFigureOut">
              <a:rPr lang="en-US" smtClean="0"/>
              <a:pPr/>
              <a:t>4/7/20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4009662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29175-527E-46A3-863C-1BB1F163B849}" type="datetimeFigureOut">
              <a:rPr lang="en-US" smtClean="0"/>
              <a:pPr/>
              <a:t>4/7/20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194224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37236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25256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829175-527E-46A3-863C-1BB1F163B849}" type="datetimeFigureOut">
              <a:rPr lang="en-US" smtClean="0"/>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37542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829175-527E-46A3-863C-1BB1F163B849}" type="datetimeFigureOut">
              <a:rPr lang="en-US" smtClean="0"/>
              <a:t>4/7/20</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42106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829175-527E-46A3-863C-1BB1F163B849}" type="datetimeFigureOut">
              <a:rPr lang="en-US" smtClean="0"/>
              <a:t>4/7/20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426848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829175-527E-46A3-863C-1BB1F163B849}" type="datetimeFigureOut">
              <a:rPr lang="en-US" smtClean="0"/>
              <a:t>4/7/20</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49497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829175-527E-46A3-863C-1BB1F163B849}" type="datetimeFigureOut">
              <a:rPr lang="en-US" smtClean="0"/>
              <a:t>4/7/20</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291401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n-US" smtClean="0"/>
              <a:t>4/7/20</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t>‹#›</a:t>
            </a:fld>
            <a:endParaRPr lang="en-US"/>
          </a:p>
        </p:txBody>
      </p:sp>
    </p:spTree>
    <p:extLst>
      <p:ext uri="{BB962C8B-B14F-4D97-AF65-F5344CB8AC3E}">
        <p14:creationId xmlns:p14="http://schemas.microsoft.com/office/powerpoint/2010/main" val="288898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829175-527E-46A3-863C-1BB1F163B849}" type="datetimeFigureOut">
              <a:rPr lang="en-US" smtClean="0"/>
              <a:pPr/>
              <a:t>4/7/20</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237589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4/7/20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527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83829175-527E-46A3-863C-1BB1F163B849}" type="datetimeFigureOut">
              <a:rPr lang="en-US" smtClean="0"/>
              <a:pPr/>
              <a:t>4/7/20</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r>
              <a:rPr lang="en-US"/>
              <a:t>Add a footer</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E5137D0E-4A4F-4307-8994-C1891D747D59}" type="slidenum">
              <a:rPr lang="en-US" smtClean="0"/>
              <a:pPr/>
              <a:t>‹#›</a:t>
            </a:fld>
            <a:endParaRPr lang="en-US"/>
          </a:p>
        </p:txBody>
      </p:sp>
    </p:spTree>
    <p:extLst>
      <p:ext uri="{BB962C8B-B14F-4D97-AF65-F5344CB8AC3E}">
        <p14:creationId xmlns:p14="http://schemas.microsoft.com/office/powerpoint/2010/main" val="42757403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5407" y="1241266"/>
            <a:ext cx="3291895" cy="3153753"/>
          </a:xfrm>
        </p:spPr>
        <p:txBody>
          <a:bodyPr>
            <a:normAutofit/>
          </a:bodyPr>
          <a:lstStyle/>
          <a:p>
            <a:r>
              <a:rPr lang="en-US" b="1"/>
              <a:t>Forces and Free Body Diagrams </a:t>
            </a:r>
          </a:p>
        </p:txBody>
      </p:sp>
      <p:pic>
        <p:nvPicPr>
          <p:cNvPr id="8" name="Picture 7" descr="A drawing of a person&#10;&#10;Description automatically generated">
            <a:extLst>
              <a:ext uri="{FF2B5EF4-FFF2-40B4-BE49-F238E27FC236}">
                <a16:creationId xmlns:a16="http://schemas.microsoft.com/office/drawing/2014/main" id="{EB8B8A5D-8D4E-B04C-B917-E3D5F35BF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14" y="717101"/>
            <a:ext cx="4622858" cy="3209889"/>
          </a:xfrm>
          <a:prstGeom prst="rect">
            <a:avLst/>
          </a:prstGeom>
        </p:spPr>
      </p:pic>
      <p:pic>
        <p:nvPicPr>
          <p:cNvPr id="9" name="Picture 8">
            <a:extLst>
              <a:ext uri="{FF2B5EF4-FFF2-40B4-BE49-F238E27FC236}">
                <a16:creationId xmlns:a16="http://schemas.microsoft.com/office/drawing/2014/main" id="{7DFF296F-3EE4-453C-A5DA-17C41DACE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615" y="4342123"/>
            <a:ext cx="1743990" cy="1798776"/>
          </a:xfrm>
          <a:prstGeom prst="rect">
            <a:avLst/>
          </a:prstGeom>
        </p:spPr>
      </p:pic>
      <p:pic>
        <p:nvPicPr>
          <p:cNvPr id="4" name="Picture 3">
            <a:extLst>
              <a:ext uri="{FF2B5EF4-FFF2-40B4-BE49-F238E27FC236}">
                <a16:creationId xmlns:a16="http://schemas.microsoft.com/office/drawing/2014/main" id="{040CCA9C-07FD-A44D-92B0-CCD0E9D00B32}"/>
              </a:ext>
            </a:extLst>
          </p:cNvPr>
          <p:cNvPicPr>
            <a:picLocks noChangeAspect="1"/>
          </p:cNvPicPr>
          <p:nvPr/>
        </p:nvPicPr>
        <p:blipFill>
          <a:blip r:embed="rId5"/>
          <a:stretch>
            <a:fillRect/>
          </a:stretch>
        </p:blipFill>
        <p:spPr>
          <a:xfrm>
            <a:off x="5547275" y="4572000"/>
            <a:ext cx="2531390" cy="1575789"/>
          </a:xfrm>
          <a:prstGeom prst="rect">
            <a:avLst/>
          </a:prstGeom>
        </p:spPr>
      </p:pic>
      <p:sp>
        <p:nvSpPr>
          <p:cNvPr id="10" name="TextBox 9">
            <a:extLst>
              <a:ext uri="{FF2B5EF4-FFF2-40B4-BE49-F238E27FC236}">
                <a16:creationId xmlns:a16="http://schemas.microsoft.com/office/drawing/2014/main" id="{D09787B9-5B50-534B-942E-244FFA1F8CF8}"/>
              </a:ext>
            </a:extLst>
          </p:cNvPr>
          <p:cNvSpPr txBox="1"/>
          <p:nvPr/>
        </p:nvSpPr>
        <p:spPr>
          <a:xfrm>
            <a:off x="7893934" y="53243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67266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2183208" y="864326"/>
            <a:ext cx="5201588" cy="769441"/>
          </a:xfrm>
        </p:spPr>
        <p:txBody>
          <a:bodyPr>
            <a:noAutofit/>
          </a:bodyPr>
          <a:lstStyle/>
          <a:p>
            <a:pPr algn="ctr"/>
            <a:r>
              <a:rPr lang="en-US" sz="4400" b="1" dirty="0"/>
              <a:t>ELECTRICAL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970612" y="2209800"/>
            <a:ext cx="7202776" cy="3286505"/>
          </a:xfrm>
        </p:spPr>
        <p:txBody>
          <a:bodyPr/>
          <a:lstStyle/>
          <a:p>
            <a:r>
              <a:rPr lang="en-US" sz="2400" b="1" dirty="0"/>
              <a:t>Force created through the positive and negative ions which create electricity and static electricity.</a:t>
            </a:r>
          </a:p>
          <a:p>
            <a:pPr marL="0" indent="0">
              <a:buNone/>
            </a:pPr>
            <a:r>
              <a:rPr lang="en-US" sz="1800" dirty="0"/>
              <a:t>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1067814" cy="9462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6800" y="939945"/>
            <a:ext cx="1107996" cy="64633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entury Gothic" panose="020B0502020202020204"/>
              </a:rPr>
              <a:t>NC</a:t>
            </a:r>
            <a:r>
              <a:rPr kumimoji="0" lang="en-US" sz="3600" b="1" i="0" u="none" strike="noStrike" kern="1200" cap="none" spc="0" normalizeH="0" baseline="0" noProof="0" dirty="0">
                <a:ln>
                  <a:noFill/>
                </a:ln>
                <a:solidFill>
                  <a:prstClr val="black"/>
                </a:solidFill>
                <a:effectLst/>
                <a:uLnTx/>
                <a:uFillTx/>
                <a:latin typeface="Century Gothic" panose="020B0502020202020204"/>
                <a:ea typeface="+mn-ea"/>
                <a:cs typeface="+mn-cs"/>
              </a:rPr>
              <a:t>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751675" y="782726"/>
            <a:ext cx="622286"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F</a:t>
            </a:r>
            <a:r>
              <a:rPr kumimoji="0" lang="en-US" sz="4000" b="0" i="1" u="none" strike="noStrike" kern="1200" cap="none" spc="0" normalizeH="0" baseline="-25000" noProof="0" dirty="0">
                <a:ln>
                  <a:noFill/>
                </a:ln>
                <a:solidFill>
                  <a:prstClr val="black"/>
                </a:solidFill>
                <a:effectLst/>
                <a:uLnTx/>
                <a:uFillTx/>
                <a:latin typeface="Calibri"/>
                <a:ea typeface="+mn-ea"/>
                <a:cs typeface="+mn-cs"/>
              </a:rPr>
              <a:t>E</a:t>
            </a:r>
            <a:endParaRPr kumimoji="0" lang="en-US" sz="4400" b="1" i="1"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9" name="Picture 8">
            <a:extLst>
              <a:ext uri="{FF2B5EF4-FFF2-40B4-BE49-F238E27FC236}">
                <a16:creationId xmlns:a16="http://schemas.microsoft.com/office/drawing/2014/main" id="{C01CB15B-CFE0-4B0A-BE43-D4D187CD9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4201" y="3904299"/>
            <a:ext cx="4168233" cy="2344631"/>
          </a:xfrm>
          <a:prstGeom prst="rect">
            <a:avLst/>
          </a:prstGeom>
        </p:spPr>
      </p:pic>
      <p:pic>
        <p:nvPicPr>
          <p:cNvPr id="8" name="Picture 7">
            <a:extLst>
              <a:ext uri="{FF2B5EF4-FFF2-40B4-BE49-F238E27FC236}">
                <a16:creationId xmlns:a16="http://schemas.microsoft.com/office/drawing/2014/main" id="{EBC5A407-F9CD-4F13-94CE-DA99BD2A2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50" y="4271177"/>
            <a:ext cx="3153727" cy="1722497"/>
          </a:xfrm>
          <a:prstGeom prst="rect">
            <a:avLst/>
          </a:prstGeom>
        </p:spPr>
      </p:pic>
    </p:spTree>
    <p:extLst>
      <p:ext uri="{BB962C8B-B14F-4D97-AF65-F5344CB8AC3E}">
        <p14:creationId xmlns:p14="http://schemas.microsoft.com/office/powerpoint/2010/main" val="26054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2192818" y="878389"/>
            <a:ext cx="5201588" cy="769441"/>
          </a:xfrm>
        </p:spPr>
        <p:txBody>
          <a:bodyPr>
            <a:noAutofit/>
          </a:bodyPr>
          <a:lstStyle/>
          <a:p>
            <a:pPr algn="ctr"/>
            <a:r>
              <a:rPr lang="en-US" sz="4400" b="1" dirty="0"/>
              <a:t>MAGENTIC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440908" y="2134406"/>
            <a:ext cx="7202776" cy="4191000"/>
          </a:xfrm>
        </p:spPr>
        <p:txBody>
          <a:bodyPr/>
          <a:lstStyle/>
          <a:p>
            <a:r>
              <a:rPr lang="en-US" sz="2400" b="1" dirty="0"/>
              <a:t>The attraction or repulsion between charged objects or particles.</a:t>
            </a:r>
          </a:p>
          <a:p>
            <a:r>
              <a:rPr lang="en-US" sz="1800" dirty="0"/>
              <a:t>Magnets pull to each other when poles are opposite.</a:t>
            </a:r>
          </a:p>
          <a:p>
            <a:r>
              <a:rPr lang="en-US" sz="1800" dirty="0"/>
              <a:t>Magnets push away from each other when the poles are alike. </a:t>
            </a:r>
          </a:p>
          <a:p>
            <a:pPr marL="0" indent="0">
              <a:buNone/>
            </a:pPr>
            <a:endParaRPr lang="en-US" sz="2400" b="1" dirty="0"/>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1067814" cy="9462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449297" y="806366"/>
            <a:ext cx="1200863" cy="946234"/>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6800" y="939945"/>
            <a:ext cx="1107996" cy="64633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entury Gothic" panose="020B0502020202020204"/>
              </a:rPr>
              <a:t>NC</a:t>
            </a:r>
            <a:r>
              <a:rPr kumimoji="0" lang="en-US" sz="3600" b="1" i="0" u="none" strike="noStrike" kern="1200" cap="none" spc="0" normalizeH="0" baseline="0" noProof="0" dirty="0">
                <a:ln>
                  <a:noFill/>
                </a:ln>
                <a:solidFill>
                  <a:prstClr val="black"/>
                </a:solidFill>
                <a:effectLst/>
                <a:uLnTx/>
                <a:uFillTx/>
                <a:latin typeface="Century Gothic" panose="020B0502020202020204"/>
                <a:ea typeface="+mn-ea"/>
                <a:cs typeface="+mn-cs"/>
              </a:rPr>
              <a:t>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523782" y="790629"/>
            <a:ext cx="1051891"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entury Gothic" panose="020B0502020202020204"/>
                <a:ea typeface="+mn-ea"/>
                <a:cs typeface="+mn-cs"/>
              </a:rPr>
              <a:t>F</a:t>
            </a:r>
            <a:r>
              <a:rPr kumimoji="0" lang="en-US" sz="4000" b="0" i="0" u="none" strike="noStrike" kern="1200" cap="none" spc="0" normalizeH="0" baseline="-25000" noProof="0" dirty="0" err="1">
                <a:ln>
                  <a:noFill/>
                </a:ln>
                <a:solidFill>
                  <a:prstClr val="black"/>
                </a:solidFill>
                <a:effectLst/>
                <a:uLnTx/>
                <a:uFillTx/>
                <a:latin typeface="Calibri"/>
                <a:ea typeface="+mn-ea"/>
                <a:cs typeface="+mn-cs"/>
              </a:rPr>
              <a:t>mag</a:t>
            </a:r>
            <a:endParaRPr kumimoji="0" lang="en-US" sz="4400" b="1" i="0"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9" name="Picture 8">
            <a:extLst>
              <a:ext uri="{FF2B5EF4-FFF2-40B4-BE49-F238E27FC236}">
                <a16:creationId xmlns:a16="http://schemas.microsoft.com/office/drawing/2014/main" id="{C01CB15B-CFE0-4B0A-BE43-D4D187CD9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2296" y="3955558"/>
            <a:ext cx="4512782" cy="2538440"/>
          </a:xfrm>
          <a:prstGeom prst="rect">
            <a:avLst/>
          </a:prstGeom>
        </p:spPr>
      </p:pic>
    </p:spTree>
    <p:extLst>
      <p:ext uri="{BB962C8B-B14F-4D97-AF65-F5344CB8AC3E}">
        <p14:creationId xmlns:p14="http://schemas.microsoft.com/office/powerpoint/2010/main" val="256028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015E-A5D1-C747-866C-D4EC3E2A2F89}"/>
              </a:ext>
            </a:extLst>
          </p:cNvPr>
          <p:cNvSpPr>
            <a:spLocks noGrp="1"/>
          </p:cNvSpPr>
          <p:nvPr>
            <p:ph type="title"/>
          </p:nvPr>
        </p:nvSpPr>
        <p:spPr/>
        <p:txBody>
          <a:bodyPr/>
          <a:lstStyle/>
          <a:p>
            <a:pPr algn="ctr"/>
            <a:r>
              <a:rPr lang="en-US" sz="4000" dirty="0"/>
              <a:t>Free- Body Diagrams</a:t>
            </a:r>
          </a:p>
        </p:txBody>
      </p:sp>
      <p:pic>
        <p:nvPicPr>
          <p:cNvPr id="5" name="Content Placeholder 4" descr="A screenshot of a cell phone&#10;&#10;Description automatically generated">
            <a:extLst>
              <a:ext uri="{FF2B5EF4-FFF2-40B4-BE49-F238E27FC236}">
                <a16:creationId xmlns:a16="http://schemas.microsoft.com/office/drawing/2014/main" id="{2765293A-158C-2748-8784-FCAB5BF1AF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86" y="2362200"/>
            <a:ext cx="8945827" cy="4190999"/>
          </a:xfrm>
        </p:spPr>
      </p:pic>
    </p:spTree>
    <p:extLst>
      <p:ext uri="{BB962C8B-B14F-4D97-AF65-F5344CB8AC3E}">
        <p14:creationId xmlns:p14="http://schemas.microsoft.com/office/powerpoint/2010/main" val="101389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r>
              <a:rPr lang="en-US" sz="4800" b="1" dirty="0"/>
              <a:t>Free Body Diagram</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p:txBody>
          <a:bodyPr/>
          <a:lstStyle/>
          <a:p>
            <a:r>
              <a:rPr lang="en-US" sz="2000" b="1" dirty="0"/>
              <a:t>Free body diagrams show size and direction of forces acting on an object, using vectors (arrows) and Newtons.</a:t>
            </a:r>
          </a:p>
          <a:p>
            <a:r>
              <a:rPr lang="en-US" sz="1600" dirty="0"/>
              <a:t>Free body diagrams are used to understand which directions the forces are acting upon an object. </a:t>
            </a:r>
          </a:p>
          <a:p>
            <a:r>
              <a:rPr lang="en-US" sz="1600" dirty="0"/>
              <a:t>Free body diagrams can help determine what direction the object is moving in. </a:t>
            </a:r>
          </a:p>
          <a:p>
            <a:endParaRPr lang="en-US" dirty="0"/>
          </a:p>
        </p:txBody>
      </p:sp>
      <p:pic>
        <p:nvPicPr>
          <p:cNvPr id="6" name="Picture 5">
            <a:extLst>
              <a:ext uri="{FF2B5EF4-FFF2-40B4-BE49-F238E27FC236}">
                <a16:creationId xmlns:a16="http://schemas.microsoft.com/office/drawing/2014/main" id="{51E0EF6B-F969-417E-B5A9-E9495E294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209800"/>
            <a:ext cx="1752600" cy="1628680"/>
          </a:xfrm>
          <a:prstGeom prst="rect">
            <a:avLst/>
          </a:prstGeom>
        </p:spPr>
      </p:pic>
      <p:pic>
        <p:nvPicPr>
          <p:cNvPr id="5" name="Picture 4">
            <a:extLst>
              <a:ext uri="{FF2B5EF4-FFF2-40B4-BE49-F238E27FC236}">
                <a16:creationId xmlns:a16="http://schemas.microsoft.com/office/drawing/2014/main" id="{3DE8F415-6CD6-4F9A-AF86-BA601B5855B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4020536" y="4800600"/>
            <a:ext cx="2208512" cy="1661924"/>
          </a:xfrm>
          <a:prstGeom prst="rect">
            <a:avLst/>
          </a:prstGeom>
        </p:spPr>
      </p:pic>
    </p:spTree>
    <p:extLst>
      <p:ext uri="{BB962C8B-B14F-4D97-AF65-F5344CB8AC3E}">
        <p14:creationId xmlns:p14="http://schemas.microsoft.com/office/powerpoint/2010/main" val="33512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61AF604-7D9E-41AC-AE8F-4058293B8D22}"/>
              </a:ext>
            </a:extLst>
          </p:cNvPr>
          <p:cNvSpPr txBox="1"/>
          <p:nvPr/>
        </p:nvSpPr>
        <p:spPr>
          <a:xfrm>
            <a:off x="6081909" y="3733800"/>
            <a:ext cx="2847975" cy="2893100"/>
          </a:xfrm>
          <a:prstGeom prst="rect">
            <a:avLst/>
          </a:prstGeom>
          <a:noFill/>
          <a:ln w="38100">
            <a:solidFill>
              <a:schemeClr val="accent1">
                <a:lumMod val="60000"/>
                <a:lumOff val="40000"/>
              </a:schemeClr>
            </a:solidFill>
          </a:ln>
        </p:spPr>
        <p:txBody>
          <a:bodyPr wrap="square" rtlCol="0" anchor="ctr" anchorCtr="1">
            <a:sp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Which vector is the strongest? What direction would the square be moving in?</a:t>
            </a:r>
          </a:p>
        </p:txBody>
      </p:sp>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pPr algn="ctr"/>
            <a:r>
              <a:rPr lang="en-US" sz="4800" b="1" dirty="0"/>
              <a:t>Vectors</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p:txBody>
          <a:bodyPr/>
          <a:lstStyle/>
          <a:p>
            <a:r>
              <a:rPr lang="en-US" sz="2000" b="1" dirty="0"/>
              <a:t>The vectors illustrate which direction the force is pushing or pulling an object using arrows. </a:t>
            </a:r>
          </a:p>
          <a:p>
            <a:r>
              <a:rPr lang="en-US" sz="1600" dirty="0"/>
              <a:t>The vectors are labeled by the type of force it represents or the quantity of force being exerted. </a:t>
            </a:r>
          </a:p>
          <a:p>
            <a:r>
              <a:rPr lang="en-US" sz="1600" dirty="0"/>
              <a:t>(The red arrows are pointing to the vectors.)</a:t>
            </a:r>
          </a:p>
          <a:p>
            <a:endParaRPr lang="en-US" dirty="0"/>
          </a:p>
        </p:txBody>
      </p:sp>
      <p:pic>
        <p:nvPicPr>
          <p:cNvPr id="6" name="Picture 5">
            <a:extLst>
              <a:ext uri="{FF2B5EF4-FFF2-40B4-BE49-F238E27FC236}">
                <a16:creationId xmlns:a16="http://schemas.microsoft.com/office/drawing/2014/main" id="{51E0EF6B-F969-417E-B5A9-E9495E294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19" y="4381500"/>
            <a:ext cx="2208512" cy="2052356"/>
          </a:xfrm>
          <a:prstGeom prst="rect">
            <a:avLst/>
          </a:prstGeom>
        </p:spPr>
      </p:pic>
      <p:pic>
        <p:nvPicPr>
          <p:cNvPr id="5" name="Picture 4">
            <a:extLst>
              <a:ext uri="{FF2B5EF4-FFF2-40B4-BE49-F238E27FC236}">
                <a16:creationId xmlns:a16="http://schemas.microsoft.com/office/drawing/2014/main" id="{3DE8F415-6CD6-4F9A-AF86-BA601B585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150" y="3768780"/>
            <a:ext cx="2673300" cy="2011680"/>
          </a:xfrm>
          <a:prstGeom prst="rect">
            <a:avLst/>
          </a:prstGeom>
        </p:spPr>
      </p:pic>
      <p:cxnSp>
        <p:nvCxnSpPr>
          <p:cNvPr id="7" name="Straight Arrow Connector 6">
            <a:extLst>
              <a:ext uri="{FF2B5EF4-FFF2-40B4-BE49-F238E27FC236}">
                <a16:creationId xmlns:a16="http://schemas.microsoft.com/office/drawing/2014/main" id="{F9EAA698-9A8D-4799-9BC0-669CA926F600}"/>
              </a:ext>
            </a:extLst>
          </p:cNvPr>
          <p:cNvCxnSpPr/>
          <p:nvPr/>
        </p:nvCxnSpPr>
        <p:spPr>
          <a:xfrm>
            <a:off x="1332019" y="4440581"/>
            <a:ext cx="647056" cy="335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D8AC6D-98D8-4CF5-B164-77851864E5C6}"/>
              </a:ext>
            </a:extLst>
          </p:cNvPr>
          <p:cNvCxnSpPr>
            <a:cxnSpLocks/>
          </p:cNvCxnSpPr>
          <p:nvPr/>
        </p:nvCxnSpPr>
        <p:spPr>
          <a:xfrm>
            <a:off x="879163" y="4570750"/>
            <a:ext cx="217906" cy="753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1835E9-65B6-48CB-8CF4-78B4A4645627}"/>
              </a:ext>
            </a:extLst>
          </p:cNvPr>
          <p:cNvCxnSpPr/>
          <p:nvPr/>
        </p:nvCxnSpPr>
        <p:spPr>
          <a:xfrm>
            <a:off x="1103419" y="5854701"/>
            <a:ext cx="875656"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D74A73F-328D-4B03-81E4-BFB3E1EDA45A}"/>
              </a:ext>
            </a:extLst>
          </p:cNvPr>
          <p:cNvCxnSpPr/>
          <p:nvPr/>
        </p:nvCxnSpPr>
        <p:spPr>
          <a:xfrm flipH="1">
            <a:off x="2921912" y="4732131"/>
            <a:ext cx="195110" cy="591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460534-34E0-7441-A78B-BACC2EEBB881}"/>
              </a:ext>
            </a:extLst>
          </p:cNvPr>
          <p:cNvSpPr txBox="1"/>
          <p:nvPr/>
        </p:nvSpPr>
        <p:spPr>
          <a:xfrm>
            <a:off x="3581400" y="4570750"/>
            <a:ext cx="2209800" cy="1754326"/>
          </a:xfrm>
          <a:prstGeom prst="rect">
            <a:avLst/>
          </a:prstGeom>
          <a:noFill/>
        </p:spPr>
        <p:txBody>
          <a:bodyPr wrap="square" rtlCol="0">
            <a:spAutoFit/>
          </a:bodyPr>
          <a:lstStyle/>
          <a:p>
            <a:pPr algn="ctr"/>
            <a:r>
              <a:rPr lang="en-US" b="1" dirty="0">
                <a:solidFill>
                  <a:srgbClr val="7030A0"/>
                </a:solidFill>
              </a:rPr>
              <a:t>20N is the strongest vector and the object is moving rightward.  The net force is 17N right.</a:t>
            </a:r>
          </a:p>
        </p:txBody>
      </p:sp>
    </p:spTree>
    <p:extLst>
      <p:ext uri="{BB962C8B-B14F-4D97-AF65-F5344CB8AC3E}">
        <p14:creationId xmlns:p14="http://schemas.microsoft.com/office/powerpoint/2010/main" val="103339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r>
              <a:rPr lang="en-US" sz="4800" b="1" dirty="0"/>
              <a:t>Newton</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p:txBody>
          <a:bodyPr/>
          <a:lstStyle/>
          <a:p>
            <a:r>
              <a:rPr lang="en-US" sz="2000" b="1" dirty="0"/>
              <a:t>The unit of measurement used to measure force is called a </a:t>
            </a:r>
            <a:r>
              <a:rPr lang="en-US" sz="2000" b="1" dirty="0">
                <a:solidFill>
                  <a:srgbClr val="FF0000"/>
                </a:solidFill>
              </a:rPr>
              <a:t>Newton.</a:t>
            </a:r>
          </a:p>
          <a:p>
            <a:endParaRPr lang="en-US" dirty="0"/>
          </a:p>
        </p:txBody>
      </p:sp>
      <p:pic>
        <p:nvPicPr>
          <p:cNvPr id="8" name="Picture 7">
            <a:extLst>
              <a:ext uri="{FF2B5EF4-FFF2-40B4-BE49-F238E27FC236}">
                <a16:creationId xmlns:a16="http://schemas.microsoft.com/office/drawing/2014/main" id="{BE8A3032-3239-45EC-8176-99885FF69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6" y="3581400"/>
            <a:ext cx="2904565" cy="1645920"/>
          </a:xfrm>
          <a:prstGeom prst="rect">
            <a:avLst/>
          </a:prstGeom>
        </p:spPr>
      </p:pic>
      <p:pic>
        <p:nvPicPr>
          <p:cNvPr id="16" name="Picture 15">
            <a:extLst>
              <a:ext uri="{FF2B5EF4-FFF2-40B4-BE49-F238E27FC236}">
                <a16:creationId xmlns:a16="http://schemas.microsoft.com/office/drawing/2014/main" id="{BC81E285-D1FA-44CB-8FD4-F0A7A7838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237" y="3352800"/>
            <a:ext cx="3226439" cy="2427922"/>
          </a:xfrm>
          <a:prstGeom prst="rect">
            <a:avLst/>
          </a:prstGeom>
        </p:spPr>
      </p:pic>
    </p:spTree>
    <p:extLst>
      <p:ext uri="{BB962C8B-B14F-4D97-AF65-F5344CB8AC3E}">
        <p14:creationId xmlns:p14="http://schemas.microsoft.com/office/powerpoint/2010/main" val="252695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6583EC0-B95E-4CD4-9A9A-0C3F6FA825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12" name="Rectangle 11">
              <a:extLst>
                <a:ext uri="{FF2B5EF4-FFF2-40B4-BE49-F238E27FC236}">
                  <a16:creationId xmlns:a16="http://schemas.microsoft.com/office/drawing/2014/main" id="{185B8355-5373-403A-B5C2-4C8E70AC8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25BACD68-BDD7-43D0-A593-66B247A49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D20AC87D-DE1E-46F5-889B-6CFD4FB14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1C643F3-476E-4474-A4AA-2AF19ECCB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B7EE1E46-6AD7-4F25-ABEB-0C06AE466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9C342B7-8020-4464-8EB2-AE58A8B8F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1F3EC447-6BFD-478D-BCE7-B572B85BF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a:extLst>
              <a:ext uri="{FF2B5EF4-FFF2-40B4-BE49-F238E27FC236}">
                <a16:creationId xmlns:a16="http://schemas.microsoft.com/office/drawing/2014/main" id="{19EF6B20-23CA-444F-8D20-3A38184B6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1AAE96-8093-3E46-8458-D457EE668780}"/>
              </a:ext>
            </a:extLst>
          </p:cNvPr>
          <p:cNvSpPr>
            <a:spLocks noGrp="1"/>
          </p:cNvSpPr>
          <p:nvPr>
            <p:ph type="title"/>
          </p:nvPr>
        </p:nvSpPr>
        <p:spPr>
          <a:xfrm>
            <a:off x="866215" y="973669"/>
            <a:ext cx="6619244" cy="706964"/>
          </a:xfrm>
        </p:spPr>
        <p:txBody>
          <a:bodyPr vert="horz" lIns="91440" tIns="45720" rIns="91440" bIns="45720" rtlCol="0" anchor="ctr">
            <a:normAutofit/>
          </a:bodyPr>
          <a:lstStyle/>
          <a:p>
            <a:pPr>
              <a:lnSpc>
                <a:spcPct val="90000"/>
              </a:lnSpc>
            </a:pPr>
            <a:r>
              <a:rPr lang="en-US" sz="2800">
                <a:solidFill>
                  <a:schemeClr val="bg2"/>
                </a:solidFill>
              </a:rPr>
              <a:t>Constructing a free- body diagram</a:t>
            </a:r>
          </a:p>
        </p:txBody>
      </p:sp>
      <p:sp>
        <p:nvSpPr>
          <p:cNvPr id="3" name="TextBox 2">
            <a:extLst>
              <a:ext uri="{FF2B5EF4-FFF2-40B4-BE49-F238E27FC236}">
                <a16:creationId xmlns:a16="http://schemas.microsoft.com/office/drawing/2014/main" id="{D694AAAF-CBF7-2B47-8725-0FB8B1337ABE}"/>
              </a:ext>
            </a:extLst>
          </p:cNvPr>
          <p:cNvSpPr txBox="1"/>
          <p:nvPr/>
        </p:nvSpPr>
        <p:spPr>
          <a:xfrm>
            <a:off x="866215" y="2603500"/>
            <a:ext cx="4797985" cy="3416300"/>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1. Determine the forces acting on the object.</a:t>
            </a:r>
          </a:p>
          <a:p>
            <a:pPr>
              <a:spcBef>
                <a:spcPts val="1000"/>
              </a:spcBef>
              <a:buClr>
                <a:schemeClr val="accent1"/>
              </a:buClr>
              <a:buSzPct val="80000"/>
              <a:buFont typeface="Wingdings 3" charset="2"/>
              <a:buChar char=""/>
            </a:pPr>
            <a:r>
              <a:rPr lang="en-US" dirty="0">
                <a:solidFill>
                  <a:schemeClr val="tx1">
                    <a:lumMod val="75000"/>
                    <a:lumOff val="25000"/>
                  </a:schemeClr>
                </a:solidFill>
              </a:rPr>
              <a:t>2. Determine the direction of the forces acting on the object.</a:t>
            </a:r>
          </a:p>
          <a:p>
            <a:pPr>
              <a:spcBef>
                <a:spcPts val="1000"/>
              </a:spcBef>
              <a:buClr>
                <a:schemeClr val="accent1"/>
              </a:buClr>
              <a:buSzPct val="80000"/>
              <a:buFont typeface="Wingdings 3" charset="2"/>
              <a:buChar char=""/>
            </a:pPr>
            <a:r>
              <a:rPr lang="en-US" dirty="0">
                <a:solidFill>
                  <a:schemeClr val="tx1">
                    <a:lumMod val="75000"/>
                    <a:lumOff val="25000"/>
                  </a:schemeClr>
                </a:solidFill>
              </a:rPr>
              <a:t>3. Draw a box to represent the object.</a:t>
            </a:r>
          </a:p>
          <a:p>
            <a:pPr>
              <a:spcBef>
                <a:spcPts val="1000"/>
              </a:spcBef>
              <a:buClr>
                <a:schemeClr val="accent1"/>
              </a:buClr>
              <a:buSzPct val="80000"/>
              <a:buFont typeface="Wingdings 3" charset="2"/>
              <a:buChar char=""/>
            </a:pPr>
            <a:r>
              <a:rPr lang="en-US" dirty="0">
                <a:solidFill>
                  <a:schemeClr val="tx1">
                    <a:lumMod val="75000"/>
                    <a:lumOff val="25000"/>
                  </a:schemeClr>
                </a:solidFill>
              </a:rPr>
              <a:t>4. Draw arrows to represent the forces (the longer the arrow represents the greater the force).</a:t>
            </a:r>
          </a:p>
          <a:p>
            <a:pPr>
              <a:spcBef>
                <a:spcPts val="1000"/>
              </a:spcBef>
              <a:buClr>
                <a:schemeClr val="accent1"/>
              </a:buClr>
              <a:buSzPct val="80000"/>
              <a:buFont typeface="Wingdings 3" charset="2"/>
              <a:buChar char=""/>
            </a:pPr>
            <a:r>
              <a:rPr lang="en-US" dirty="0">
                <a:solidFill>
                  <a:schemeClr val="tx1">
                    <a:lumMod val="75000"/>
                    <a:lumOff val="25000"/>
                  </a:schemeClr>
                </a:solidFill>
              </a:rPr>
              <a:t>5. Label the forces</a:t>
            </a:r>
          </a:p>
        </p:txBody>
      </p:sp>
      <p:pic>
        <p:nvPicPr>
          <p:cNvPr id="6" name="Picture 5" descr="A picture containing table, room&#10;&#10;Description automatically generated">
            <a:extLst>
              <a:ext uri="{FF2B5EF4-FFF2-40B4-BE49-F238E27FC236}">
                <a16:creationId xmlns:a16="http://schemas.microsoft.com/office/drawing/2014/main" id="{BB03A3C7-FB3B-9941-A834-2A33F011D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531" y="3564171"/>
            <a:ext cx="2310036" cy="2968045"/>
          </a:xfrm>
          <a:prstGeom prst="roundRect">
            <a:avLst>
              <a:gd name="adj" fmla="val 1858"/>
            </a:avLst>
          </a:prstGeom>
          <a:effectLst>
            <a:outerShdw blurRad="50800" dist="50800" dir="5400000" algn="tl" rotWithShape="0">
              <a:srgbClr val="000000">
                <a:alpha val="43000"/>
              </a:srgbClr>
            </a:outerShdw>
          </a:effectLst>
        </p:spPr>
      </p:pic>
      <p:sp>
        <p:nvSpPr>
          <p:cNvPr id="4" name="TextBox 3">
            <a:extLst>
              <a:ext uri="{FF2B5EF4-FFF2-40B4-BE49-F238E27FC236}">
                <a16:creationId xmlns:a16="http://schemas.microsoft.com/office/drawing/2014/main" id="{8C358C9C-A9A4-234F-B155-CC1866E4A04F}"/>
              </a:ext>
            </a:extLst>
          </p:cNvPr>
          <p:cNvSpPr txBox="1"/>
          <p:nvPr/>
        </p:nvSpPr>
        <p:spPr>
          <a:xfrm>
            <a:off x="5029200" y="2438400"/>
            <a:ext cx="3581400" cy="1000274"/>
          </a:xfrm>
          <a:prstGeom prst="rect">
            <a:avLst/>
          </a:prstGeom>
          <a:noFill/>
        </p:spPr>
        <p:txBody>
          <a:bodyPr wrap="square" rtlCol="0">
            <a:spAutoFit/>
          </a:bodyPr>
          <a:lstStyle/>
          <a:p>
            <a:pPr algn="ctr">
              <a:spcAft>
                <a:spcPts val="600"/>
              </a:spcAft>
            </a:pPr>
            <a:r>
              <a:rPr lang="en-US" dirty="0"/>
              <a:t>Let’s look at an example:</a:t>
            </a:r>
          </a:p>
          <a:p>
            <a:pPr algn="ctr">
              <a:spcAft>
                <a:spcPts val="600"/>
              </a:spcAft>
            </a:pPr>
            <a:r>
              <a:rPr lang="en-US" dirty="0"/>
              <a:t>A grocery bag rests on an object.</a:t>
            </a:r>
          </a:p>
        </p:txBody>
      </p:sp>
    </p:spTree>
    <p:extLst>
      <p:ext uri="{BB962C8B-B14F-4D97-AF65-F5344CB8AC3E}">
        <p14:creationId xmlns:p14="http://schemas.microsoft.com/office/powerpoint/2010/main" val="2709498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49FF32FF-44D7-4535-B99A-004DD008AD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5191" cy="6861555"/>
            <a:chOff x="-1588" y="0"/>
            <a:chExt cx="12193588" cy="6861555"/>
          </a:xfrm>
        </p:grpSpPr>
        <p:sp>
          <p:nvSpPr>
            <p:cNvPr id="12" name="Rectangle 11">
              <a:extLst>
                <a:ext uri="{FF2B5EF4-FFF2-40B4-BE49-F238E27FC236}">
                  <a16:creationId xmlns:a16="http://schemas.microsoft.com/office/drawing/2014/main" id="{78C82D60-0595-4A9C-8DA5-BDFA377BAC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79A2E1C4-BD01-48B0-BD6B-09C2F8BA0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C2CBCFF-D961-4AD3-82AB-3C5B58703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48D31C4F-8B97-4C73-B72A-15E1324D6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2B7AB125-2661-42D7-BF76-2CA4648E7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53FFC732-5F2B-478B-83FB-398990EC93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8" name="Freeform 5">
              <a:extLst>
                <a:ext uri="{FF2B5EF4-FFF2-40B4-BE49-F238E27FC236}">
                  <a16:creationId xmlns:a16="http://schemas.microsoft.com/office/drawing/2014/main" id="{0315E93D-E07D-4697-93FF-358C10DDD3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19">
            <a:extLst>
              <a:ext uri="{FF2B5EF4-FFF2-40B4-BE49-F238E27FC236}">
                <a16:creationId xmlns:a16="http://schemas.microsoft.com/office/drawing/2014/main" id="{0952772C-A193-46A8-8085-DF0DDE5FC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7F8F1B44-F396-4193-AE11-9D5E5ECAA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4" name="Group 23">
            <a:extLst>
              <a:ext uri="{FF2B5EF4-FFF2-40B4-BE49-F238E27FC236}">
                <a16:creationId xmlns:a16="http://schemas.microsoft.com/office/drawing/2014/main" id="{8A9B6836-D32C-4F9C-B65B-801023361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9144001" cy="6856413"/>
            <a:chOff x="0" y="1587"/>
            <a:chExt cx="12192000" cy="6856413"/>
          </a:xfrm>
        </p:grpSpPr>
        <p:sp>
          <p:nvSpPr>
            <p:cNvPr id="25" name="Oval 24">
              <a:extLst>
                <a:ext uri="{FF2B5EF4-FFF2-40B4-BE49-F238E27FC236}">
                  <a16:creationId xmlns:a16="http://schemas.microsoft.com/office/drawing/2014/main" id="{01FDFCED-E54B-408A-8E95-6140929A8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9CB46B6F-BE17-4645-8EC7-70218D9D1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096550E4-E748-4721-BE84-185E1860B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6700828" y="402165"/>
              <a:ext cx="506783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5">
              <a:extLst>
                <a:ext uri="{FF2B5EF4-FFF2-40B4-BE49-F238E27FC236}">
                  <a16:creationId xmlns:a16="http://schemas.microsoft.com/office/drawing/2014/main" id="{D881B11C-8E0B-40B8-A894-9BB9FF2E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9" name="Freeform 5">
              <a:extLst>
                <a:ext uri="{FF2B5EF4-FFF2-40B4-BE49-F238E27FC236}">
                  <a16:creationId xmlns:a16="http://schemas.microsoft.com/office/drawing/2014/main" id="{5305ABBC-C4B0-4260-AE2F-93099262E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 name="Freeform 5">
              <a:extLst>
                <a:ext uri="{FF2B5EF4-FFF2-40B4-BE49-F238E27FC236}">
                  <a16:creationId xmlns:a16="http://schemas.microsoft.com/office/drawing/2014/main" id="{000E4B86-B483-499C-9602-46AEEF0B00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FFD14D16-CBBA-5249-892A-0A8CCA3B0C2D}"/>
              </a:ext>
            </a:extLst>
          </p:cNvPr>
          <p:cNvSpPr>
            <a:spLocks noGrp="1"/>
          </p:cNvSpPr>
          <p:nvPr>
            <p:ph type="title"/>
          </p:nvPr>
        </p:nvSpPr>
        <p:spPr>
          <a:xfrm>
            <a:off x="479323" y="629265"/>
            <a:ext cx="3849329" cy="960208"/>
          </a:xfrm>
        </p:spPr>
        <p:txBody>
          <a:bodyPr vert="horz" lIns="91440" tIns="45720" rIns="91440" bIns="45720" rtlCol="0" anchor="ctr">
            <a:normAutofit fontScale="90000"/>
          </a:bodyPr>
          <a:lstStyle/>
          <a:p>
            <a:pPr algn="ctr">
              <a:lnSpc>
                <a:spcPct val="90000"/>
              </a:lnSpc>
            </a:pPr>
            <a:r>
              <a:rPr lang="en-US" sz="3100" dirty="0">
                <a:solidFill>
                  <a:srgbClr val="FF0000"/>
                </a:solidFill>
              </a:rPr>
              <a:t>A grocery bag rests on an object.</a:t>
            </a:r>
            <a:br>
              <a:rPr lang="en-US" sz="3100" dirty="0">
                <a:solidFill>
                  <a:schemeClr val="bg2"/>
                </a:solidFill>
              </a:rPr>
            </a:br>
            <a:endParaRPr lang="en-US" sz="3100" dirty="0">
              <a:solidFill>
                <a:schemeClr val="bg2"/>
              </a:solidFill>
            </a:endParaRPr>
          </a:p>
        </p:txBody>
      </p:sp>
      <p:sp>
        <p:nvSpPr>
          <p:cNvPr id="4" name="Text Placeholder 3">
            <a:extLst>
              <a:ext uri="{FF2B5EF4-FFF2-40B4-BE49-F238E27FC236}">
                <a16:creationId xmlns:a16="http://schemas.microsoft.com/office/drawing/2014/main" id="{375AD1DF-DAFC-0E4C-A382-CC4AACBA7CF0}"/>
              </a:ext>
            </a:extLst>
          </p:cNvPr>
          <p:cNvSpPr>
            <a:spLocks noGrp="1"/>
          </p:cNvSpPr>
          <p:nvPr>
            <p:ph type="body" sz="half" idx="2"/>
          </p:nvPr>
        </p:nvSpPr>
        <p:spPr>
          <a:xfrm>
            <a:off x="479323" y="2418735"/>
            <a:ext cx="3849329" cy="3315329"/>
          </a:xfrm>
        </p:spPr>
        <p:txBody>
          <a:bodyPr vert="horz" lIns="91440" tIns="45720" rIns="91440" bIns="45720" rtlCol="0" anchor="ctr">
            <a:normAutofit/>
          </a:bodyPr>
          <a:lstStyle/>
          <a:p>
            <a:pPr>
              <a:buFont typeface="Wingdings 3" charset="2"/>
              <a:buChar char=""/>
            </a:pPr>
            <a:r>
              <a:rPr lang="en-US" sz="1800" dirty="0">
                <a:solidFill>
                  <a:schemeClr val="bg1"/>
                </a:solidFill>
              </a:rPr>
              <a:t>The force of gravity acts on the bag. </a:t>
            </a:r>
          </a:p>
          <a:p>
            <a:pPr>
              <a:buFont typeface="Wingdings 3" charset="2"/>
              <a:buChar char=""/>
            </a:pPr>
            <a:r>
              <a:rPr lang="en-US" sz="1800" dirty="0">
                <a:solidFill>
                  <a:schemeClr val="bg1"/>
                </a:solidFill>
              </a:rPr>
              <a:t>The direction is downward.</a:t>
            </a:r>
          </a:p>
          <a:p>
            <a:pPr>
              <a:buFont typeface="Wingdings 3" charset="2"/>
              <a:buChar char=""/>
            </a:pPr>
            <a:r>
              <a:rPr lang="en-US" sz="1800" dirty="0">
                <a:solidFill>
                  <a:schemeClr val="bg1"/>
                </a:solidFill>
              </a:rPr>
              <a:t>The force of the table holds up the bag.</a:t>
            </a:r>
          </a:p>
          <a:p>
            <a:pPr>
              <a:buFont typeface="Wingdings 3" charset="2"/>
              <a:buChar char=""/>
            </a:pPr>
            <a:r>
              <a:rPr lang="en-US" sz="1800" dirty="0">
                <a:solidFill>
                  <a:schemeClr val="bg1"/>
                </a:solidFill>
              </a:rPr>
              <a:t>The direction is upward. </a:t>
            </a:r>
          </a:p>
        </p:txBody>
      </p:sp>
      <p:pic>
        <p:nvPicPr>
          <p:cNvPr id="6" name="Picture 5" descr="A close up of a sign&#10;&#10;Description automatically generated">
            <a:extLst>
              <a:ext uri="{FF2B5EF4-FFF2-40B4-BE49-F238E27FC236}">
                <a16:creationId xmlns:a16="http://schemas.microsoft.com/office/drawing/2014/main" id="{D8B0221C-0C4B-D840-918C-B30F2A0870B4}"/>
              </a:ext>
            </a:extLst>
          </p:cNvPr>
          <p:cNvPicPr>
            <a:picLocks noChangeAspect="1"/>
          </p:cNvPicPr>
          <p:nvPr/>
        </p:nvPicPr>
        <p:blipFill>
          <a:blip r:embed="rId3"/>
          <a:stretch>
            <a:fillRect/>
          </a:stretch>
        </p:blipFill>
        <p:spPr>
          <a:xfrm>
            <a:off x="6255409" y="3737877"/>
            <a:ext cx="2111166" cy="2706624"/>
          </a:xfrm>
          <a:prstGeom prst="rect">
            <a:avLst/>
          </a:prstGeom>
        </p:spPr>
      </p:pic>
      <p:sp>
        <p:nvSpPr>
          <p:cNvPr id="32" name="Rectangle 31">
            <a:extLst>
              <a:ext uri="{FF2B5EF4-FFF2-40B4-BE49-F238E27FC236}">
                <a16:creationId xmlns:a16="http://schemas.microsoft.com/office/drawing/2014/main" id="{F3075F69-BD3F-42CD-B3E9-4A817B315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3CB3040E-22ED-1642-89C8-9C3BF71F9618}"/>
              </a:ext>
            </a:extLst>
          </p:cNvPr>
          <p:cNvPicPr>
            <a:picLocks noChangeAspect="1"/>
          </p:cNvPicPr>
          <p:nvPr/>
        </p:nvPicPr>
        <p:blipFill>
          <a:blip r:embed="rId4"/>
          <a:stretch>
            <a:fillRect/>
          </a:stretch>
        </p:blipFill>
        <p:spPr>
          <a:xfrm>
            <a:off x="5673316" y="658396"/>
            <a:ext cx="1795631" cy="2710389"/>
          </a:xfrm>
          <a:prstGeom prst="rect">
            <a:avLst/>
          </a:prstGeom>
        </p:spPr>
      </p:pic>
    </p:spTree>
    <p:extLst>
      <p:ext uri="{BB962C8B-B14F-4D97-AF65-F5344CB8AC3E}">
        <p14:creationId xmlns:p14="http://schemas.microsoft.com/office/powerpoint/2010/main" val="15771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28A5-59B0-954D-9EA9-421EB78BEBCB}"/>
              </a:ext>
            </a:extLst>
          </p:cNvPr>
          <p:cNvSpPr>
            <a:spLocks noGrp="1"/>
          </p:cNvSpPr>
          <p:nvPr>
            <p:ph type="title"/>
          </p:nvPr>
        </p:nvSpPr>
        <p:spPr>
          <a:xfrm>
            <a:off x="866215" y="973669"/>
            <a:ext cx="6619244" cy="706964"/>
          </a:xfrm>
        </p:spPr>
        <p:txBody>
          <a:bodyPr>
            <a:normAutofit/>
          </a:bodyPr>
          <a:lstStyle/>
          <a:p>
            <a:pPr algn="ctr"/>
            <a:r>
              <a:rPr lang="en-US" altLang="en-US" sz="4000" b="1" dirty="0"/>
              <a:t>Constant Velocity</a:t>
            </a:r>
            <a:endParaRPr lang="en-US" sz="4000" b="1" dirty="0"/>
          </a:p>
        </p:txBody>
      </p:sp>
      <p:sp>
        <p:nvSpPr>
          <p:cNvPr id="3" name="Content Placeholder 2">
            <a:extLst>
              <a:ext uri="{FF2B5EF4-FFF2-40B4-BE49-F238E27FC236}">
                <a16:creationId xmlns:a16="http://schemas.microsoft.com/office/drawing/2014/main" id="{B4ADDF55-ED4F-0A44-8243-54403E46D52E}"/>
              </a:ext>
            </a:extLst>
          </p:cNvPr>
          <p:cNvSpPr>
            <a:spLocks noGrp="1"/>
          </p:cNvSpPr>
          <p:nvPr>
            <p:ph idx="1"/>
          </p:nvPr>
        </p:nvSpPr>
        <p:spPr>
          <a:xfrm>
            <a:off x="866216" y="2603500"/>
            <a:ext cx="2610790" cy="3416300"/>
          </a:xfrm>
        </p:spPr>
        <p:txBody>
          <a:bodyPr anchor="ctr">
            <a:normAutofit/>
          </a:bodyPr>
          <a:lstStyle/>
          <a:p>
            <a:r>
              <a:rPr lang="en-US" altLang="en-US" sz="2400" dirty="0"/>
              <a:t>Balanced forces.</a:t>
            </a:r>
          </a:p>
          <a:p>
            <a:r>
              <a:rPr lang="en-US" altLang="en-US" sz="2400" dirty="0"/>
              <a:t>Could be at rest or moving left, right, up or down</a:t>
            </a:r>
            <a:endParaRPr lang="en-US" sz="2400" dirty="0"/>
          </a:p>
        </p:txBody>
      </p:sp>
      <p:pic>
        <p:nvPicPr>
          <p:cNvPr id="4" name="Picture 2" descr="A close up of a logo&#10;&#10;Description automatically generated">
            <a:extLst>
              <a:ext uri="{FF2B5EF4-FFF2-40B4-BE49-F238E27FC236}">
                <a16:creationId xmlns:a16="http://schemas.microsoft.com/office/drawing/2014/main" id="{CB6F1FA6-3228-D741-98E2-D4A86C35F2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8717" y="2738650"/>
            <a:ext cx="2814483" cy="2615478"/>
          </a:xfrm>
          <a:prstGeom prst="roundRect">
            <a:avLst>
              <a:gd name="adj" fmla="val 1858"/>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A screenshot of a cell phone&#10;&#10;Description automatically generated">
            <a:extLst>
              <a:ext uri="{FF2B5EF4-FFF2-40B4-BE49-F238E27FC236}">
                <a16:creationId xmlns:a16="http://schemas.microsoft.com/office/drawing/2014/main" id="{A621B62E-5AFC-604F-883A-F93E8671A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953" r="50000"/>
          <a:stretch>
            <a:fillRect/>
          </a:stretch>
        </p:blipFill>
        <p:spPr bwMode="auto">
          <a:xfrm>
            <a:off x="6553200" y="3454447"/>
            <a:ext cx="2329338" cy="2527253"/>
          </a:xfrm>
          <a:prstGeom prst="roundRect">
            <a:avLst>
              <a:gd name="adj" fmla="val 1858"/>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8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6D9FC2B-1617-8341-AA96-573B455C4DE8}"/>
              </a:ext>
            </a:extLst>
          </p:cNvPr>
          <p:cNvSpPr>
            <a:spLocks noGrp="1" noChangeArrowheads="1"/>
          </p:cNvSpPr>
          <p:nvPr>
            <p:ph type="title"/>
          </p:nvPr>
        </p:nvSpPr>
        <p:spPr>
          <a:xfrm>
            <a:off x="838200" y="279400"/>
            <a:ext cx="6977063" cy="1104900"/>
          </a:xfrm>
        </p:spPr>
        <p:txBody>
          <a:bodyPr/>
          <a:lstStyle/>
          <a:p>
            <a:pPr eaLnBrk="1" hangingPunct="1"/>
            <a:r>
              <a:rPr lang="en-US" altLang="en-US" dirty="0"/>
              <a:t>Interpreting motion</a:t>
            </a:r>
          </a:p>
        </p:txBody>
      </p:sp>
      <p:sp>
        <p:nvSpPr>
          <p:cNvPr id="13315" name="Content Placeholder 2">
            <a:extLst>
              <a:ext uri="{FF2B5EF4-FFF2-40B4-BE49-F238E27FC236}">
                <a16:creationId xmlns:a16="http://schemas.microsoft.com/office/drawing/2014/main" id="{4BD83F99-F35B-5A44-954F-1864F3250DC7}"/>
              </a:ext>
            </a:extLst>
          </p:cNvPr>
          <p:cNvSpPr>
            <a:spLocks noGrp="1" noChangeArrowheads="1"/>
          </p:cNvSpPr>
          <p:nvPr>
            <p:ph idx="1"/>
          </p:nvPr>
        </p:nvSpPr>
        <p:spPr>
          <a:xfrm>
            <a:off x="307181" y="2133600"/>
            <a:ext cx="4038600" cy="4705350"/>
          </a:xfrm>
          <a:solidFill>
            <a:schemeClr val="bg1"/>
          </a:solidFill>
        </p:spPr>
        <p:txBody>
          <a:bodyPr rtlCol="0">
            <a:normAutofit fontScale="77500" lnSpcReduction="20000"/>
          </a:bodyPr>
          <a:lstStyle/>
          <a:p>
            <a:pPr eaLnBrk="1" hangingPunct="1">
              <a:defRPr/>
            </a:pPr>
            <a:r>
              <a:rPr lang="en-US" altLang="en-US" sz="3200" dirty="0"/>
              <a:t>Which of these objects could be at rest?</a:t>
            </a:r>
          </a:p>
          <a:p>
            <a:pPr eaLnBrk="1" hangingPunct="1">
              <a:defRPr/>
            </a:pPr>
            <a:r>
              <a:rPr lang="en-US" altLang="en-US" sz="3200" dirty="0"/>
              <a:t>Which of these objects could be moving with a constant velocity?</a:t>
            </a:r>
          </a:p>
          <a:p>
            <a:pPr eaLnBrk="1" hangingPunct="1">
              <a:defRPr/>
            </a:pPr>
            <a:r>
              <a:rPr lang="en-US" altLang="en-US" sz="3200" dirty="0"/>
              <a:t>Which of these objects could be moving right? Left?</a:t>
            </a:r>
          </a:p>
          <a:p>
            <a:pPr eaLnBrk="1" hangingPunct="1">
              <a:defRPr/>
            </a:pPr>
            <a:r>
              <a:rPr lang="en-US" altLang="en-US" sz="3200" dirty="0"/>
              <a:t>Which of these object are accelerating?</a:t>
            </a:r>
          </a:p>
        </p:txBody>
      </p:sp>
      <p:pic>
        <p:nvPicPr>
          <p:cNvPr id="10244" name="Picture 2">
            <a:extLst>
              <a:ext uri="{FF2B5EF4-FFF2-40B4-BE49-F238E27FC236}">
                <a16:creationId xmlns:a16="http://schemas.microsoft.com/office/drawing/2014/main" id="{9491EC39-F221-5E46-8BB0-1C7EA1992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221" y="2079466"/>
            <a:ext cx="4196277" cy="448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450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r>
              <a:rPr lang="en-US" sz="6000" b="1" dirty="0"/>
              <a:t>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p:txBody>
          <a:bodyPr/>
          <a:lstStyle/>
          <a:p>
            <a:r>
              <a:rPr lang="en-US" sz="3200" b="1" dirty="0"/>
              <a:t>Force is the push or pull that causes objects to move, change direction, slow down, speed up, or stop.</a:t>
            </a:r>
          </a:p>
          <a:p>
            <a:endParaRPr lang="en-US" dirty="0"/>
          </a:p>
        </p:txBody>
      </p:sp>
      <p:pic>
        <p:nvPicPr>
          <p:cNvPr id="5" name="Picture 4">
            <a:extLst>
              <a:ext uri="{FF2B5EF4-FFF2-40B4-BE49-F238E27FC236}">
                <a16:creationId xmlns:a16="http://schemas.microsoft.com/office/drawing/2014/main" id="{F27BA0DF-2457-4061-9ABB-929AD9A0E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346" y="3754225"/>
            <a:ext cx="4525307" cy="2570375"/>
          </a:xfrm>
          <a:prstGeom prst="rect">
            <a:avLst/>
          </a:prstGeom>
        </p:spPr>
      </p:pic>
    </p:spTree>
    <p:extLst>
      <p:ext uri="{BB962C8B-B14F-4D97-AF65-F5344CB8AC3E}">
        <p14:creationId xmlns:p14="http://schemas.microsoft.com/office/powerpoint/2010/main" val="87071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6D9FC2B-1617-8341-AA96-573B455C4DE8}"/>
              </a:ext>
            </a:extLst>
          </p:cNvPr>
          <p:cNvSpPr>
            <a:spLocks noGrp="1" noChangeArrowheads="1"/>
          </p:cNvSpPr>
          <p:nvPr>
            <p:ph type="title"/>
          </p:nvPr>
        </p:nvSpPr>
        <p:spPr>
          <a:xfrm>
            <a:off x="838200" y="279400"/>
            <a:ext cx="6977063" cy="1104900"/>
          </a:xfrm>
        </p:spPr>
        <p:txBody>
          <a:bodyPr/>
          <a:lstStyle/>
          <a:p>
            <a:pPr eaLnBrk="1" hangingPunct="1"/>
            <a:r>
              <a:rPr lang="en-US" altLang="en-US" dirty="0"/>
              <a:t>Interpreting motion</a:t>
            </a:r>
          </a:p>
        </p:txBody>
      </p:sp>
      <p:sp>
        <p:nvSpPr>
          <p:cNvPr id="13315" name="Content Placeholder 2">
            <a:extLst>
              <a:ext uri="{FF2B5EF4-FFF2-40B4-BE49-F238E27FC236}">
                <a16:creationId xmlns:a16="http://schemas.microsoft.com/office/drawing/2014/main" id="{4BD83F99-F35B-5A44-954F-1864F3250DC7}"/>
              </a:ext>
            </a:extLst>
          </p:cNvPr>
          <p:cNvSpPr>
            <a:spLocks noGrp="1" noChangeArrowheads="1"/>
          </p:cNvSpPr>
          <p:nvPr>
            <p:ph idx="1"/>
          </p:nvPr>
        </p:nvSpPr>
        <p:spPr>
          <a:xfrm>
            <a:off x="149502" y="2038350"/>
            <a:ext cx="4158179" cy="4540250"/>
          </a:xfrm>
          <a:solidFill>
            <a:schemeClr val="bg1"/>
          </a:solidFill>
        </p:spPr>
        <p:txBody>
          <a:bodyPr rtlCol="0">
            <a:normAutofit fontScale="77500" lnSpcReduction="20000"/>
          </a:bodyPr>
          <a:lstStyle/>
          <a:p>
            <a:pPr eaLnBrk="1" hangingPunct="1">
              <a:defRPr/>
            </a:pPr>
            <a:r>
              <a:rPr lang="en-US" altLang="en-US" sz="3200" dirty="0"/>
              <a:t>Which of these objects could be at rest? </a:t>
            </a:r>
            <a:r>
              <a:rPr lang="en-US" altLang="en-US" sz="3200" dirty="0">
                <a:solidFill>
                  <a:srgbClr val="FF0000"/>
                </a:solidFill>
              </a:rPr>
              <a:t>A and C</a:t>
            </a:r>
          </a:p>
          <a:p>
            <a:pPr eaLnBrk="1" hangingPunct="1">
              <a:defRPr/>
            </a:pPr>
            <a:r>
              <a:rPr lang="en-US" altLang="en-US" sz="3200" dirty="0"/>
              <a:t>Which of these objects could be moving with a constant velocity? </a:t>
            </a:r>
            <a:r>
              <a:rPr lang="en-US" altLang="en-US" sz="3200" dirty="0">
                <a:solidFill>
                  <a:srgbClr val="FF0000"/>
                </a:solidFill>
              </a:rPr>
              <a:t>A and C</a:t>
            </a:r>
          </a:p>
          <a:p>
            <a:pPr eaLnBrk="1" hangingPunct="1">
              <a:defRPr/>
            </a:pPr>
            <a:r>
              <a:rPr lang="en-US" altLang="en-US" sz="3200" dirty="0"/>
              <a:t>Which of these objects could be moving right?  Left? </a:t>
            </a:r>
            <a:r>
              <a:rPr lang="en-US" altLang="en-US" sz="3200" dirty="0">
                <a:solidFill>
                  <a:srgbClr val="FF0000"/>
                </a:solidFill>
              </a:rPr>
              <a:t>B (left)</a:t>
            </a:r>
          </a:p>
          <a:p>
            <a:pPr eaLnBrk="1" hangingPunct="1">
              <a:defRPr/>
            </a:pPr>
            <a:r>
              <a:rPr lang="en-US" altLang="en-US" sz="3200" dirty="0"/>
              <a:t>Which of these object are accelerating</a:t>
            </a:r>
            <a:r>
              <a:rPr lang="en-US" altLang="en-US" sz="3200" dirty="0">
                <a:solidFill>
                  <a:srgbClr val="FF0000"/>
                </a:solidFill>
              </a:rPr>
              <a:t>? B and D</a:t>
            </a:r>
          </a:p>
        </p:txBody>
      </p:sp>
      <p:pic>
        <p:nvPicPr>
          <p:cNvPr id="10244" name="Picture 2">
            <a:extLst>
              <a:ext uri="{FF2B5EF4-FFF2-40B4-BE49-F238E27FC236}">
                <a16:creationId xmlns:a16="http://schemas.microsoft.com/office/drawing/2014/main" id="{9491EC39-F221-5E46-8BB0-1C7EA1992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681" y="1555750"/>
            <a:ext cx="4686817"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8941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pPr algn="ctr"/>
            <a:r>
              <a:rPr lang="en-US" sz="4800" b="1" dirty="0"/>
              <a:t>Practice interpreting a Free-Body Diagram</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p:txBody>
          <a:bodyPr/>
          <a:lstStyle/>
          <a:p>
            <a:pPr algn="ctr"/>
            <a:r>
              <a:rPr lang="en-US" sz="2000" b="1" dirty="0"/>
              <a:t>Describe what is happening in each of the following situations.</a:t>
            </a:r>
            <a:endParaRPr lang="en-US" dirty="0"/>
          </a:p>
        </p:txBody>
      </p:sp>
      <p:pic>
        <p:nvPicPr>
          <p:cNvPr id="5" name="Picture 4">
            <a:extLst>
              <a:ext uri="{FF2B5EF4-FFF2-40B4-BE49-F238E27FC236}">
                <a16:creationId xmlns:a16="http://schemas.microsoft.com/office/drawing/2014/main" id="{6455C7A4-6668-48AE-8F9B-9ED94EF8D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657600"/>
            <a:ext cx="6276647" cy="1866900"/>
          </a:xfrm>
          <a:prstGeom prst="rect">
            <a:avLst/>
          </a:prstGeom>
        </p:spPr>
      </p:pic>
    </p:spTree>
    <p:extLst>
      <p:ext uri="{BB962C8B-B14F-4D97-AF65-F5344CB8AC3E}">
        <p14:creationId xmlns:p14="http://schemas.microsoft.com/office/powerpoint/2010/main" val="40438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pPr algn="ctr"/>
            <a:r>
              <a:rPr lang="en-US" sz="4800" b="1" dirty="0"/>
              <a:t>Practice interpreting a Free-Body Diagram</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762000" y="2349500"/>
            <a:ext cx="7972759" cy="2158999"/>
          </a:xfrm>
        </p:spPr>
        <p:txBody>
          <a:bodyPr>
            <a:normAutofit lnSpcReduction="10000"/>
          </a:bodyPr>
          <a:lstStyle/>
          <a:p>
            <a:r>
              <a:rPr lang="en-US" sz="1600" b="1" dirty="0">
                <a:latin typeface="Arial" panose="020B0604020202020204" pitchFamily="34" charset="0"/>
                <a:cs typeface="Arial" panose="020B0604020202020204" pitchFamily="34" charset="0"/>
              </a:rPr>
              <a:t>A. The object is stationary (not moving because the opposing forces cancel one another out.</a:t>
            </a:r>
          </a:p>
          <a:p>
            <a:r>
              <a:rPr lang="en-US" sz="1600" b="1" dirty="0">
                <a:latin typeface="Arial" panose="020B0604020202020204" pitchFamily="34" charset="0"/>
                <a:cs typeface="Arial" panose="020B0604020202020204" pitchFamily="34" charset="0"/>
              </a:rPr>
              <a:t>B. Object is moving to the right because the right force is 5N more than the left force (net force is 5N right) and the other two opposing forces cancel one another out. </a:t>
            </a:r>
          </a:p>
          <a:p>
            <a:r>
              <a:rPr lang="en-US" sz="1600" b="1" dirty="0">
                <a:latin typeface="Arial" panose="020B0604020202020204" pitchFamily="34" charset="0"/>
                <a:cs typeface="Arial" panose="020B0604020202020204" pitchFamily="34" charset="0"/>
              </a:rPr>
              <a:t>C. Object is stationary.</a:t>
            </a:r>
          </a:p>
          <a:p>
            <a:r>
              <a:rPr lang="en-US" sz="1600" b="1" dirty="0">
                <a:latin typeface="Arial" panose="020B0604020202020204" pitchFamily="34" charset="0"/>
                <a:cs typeface="Arial" panose="020B0604020202020204" pitchFamily="34" charset="0"/>
              </a:rPr>
              <a:t>D. Object is moving to the right. </a:t>
            </a:r>
          </a:p>
          <a:p>
            <a:endParaRPr lang="en-US" dirty="0"/>
          </a:p>
        </p:txBody>
      </p:sp>
      <p:pic>
        <p:nvPicPr>
          <p:cNvPr id="5" name="Picture 4">
            <a:extLst>
              <a:ext uri="{FF2B5EF4-FFF2-40B4-BE49-F238E27FC236}">
                <a16:creationId xmlns:a16="http://schemas.microsoft.com/office/drawing/2014/main" id="{6455C7A4-6668-48AE-8F9B-9ED94EF8D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676" y="4800600"/>
            <a:ext cx="5778025" cy="1718592"/>
          </a:xfrm>
          <a:prstGeom prst="rect">
            <a:avLst/>
          </a:prstGeom>
        </p:spPr>
      </p:pic>
    </p:spTree>
    <p:extLst>
      <p:ext uri="{BB962C8B-B14F-4D97-AF65-F5344CB8AC3E}">
        <p14:creationId xmlns:p14="http://schemas.microsoft.com/office/powerpoint/2010/main" val="259112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5C92-A9F1-914A-9479-62ADFF4B9468}"/>
              </a:ext>
            </a:extLst>
          </p:cNvPr>
          <p:cNvSpPr>
            <a:spLocks noGrp="1"/>
          </p:cNvSpPr>
          <p:nvPr>
            <p:ph type="title"/>
          </p:nvPr>
        </p:nvSpPr>
        <p:spPr>
          <a:xfrm>
            <a:off x="761576" y="345689"/>
            <a:ext cx="3658447" cy="4953000"/>
          </a:xfrm>
        </p:spPr>
        <p:txBody>
          <a:bodyPr/>
          <a:lstStyle/>
          <a:p>
            <a:r>
              <a:rPr lang="en-US"/>
              <a:t>A horse pulls a sleigh to the right. Consider the frictional forces. Observe the forces acting on the sleigh and draw a free body diagram.</a:t>
            </a:r>
            <a:endParaRPr lang="en-US" dirty="0"/>
          </a:p>
        </p:txBody>
      </p:sp>
      <p:sp>
        <p:nvSpPr>
          <p:cNvPr id="3" name="Text Placeholder 2">
            <a:extLst>
              <a:ext uri="{FF2B5EF4-FFF2-40B4-BE49-F238E27FC236}">
                <a16:creationId xmlns:a16="http://schemas.microsoft.com/office/drawing/2014/main" id="{8715ED9D-22BB-A54D-992A-6EE6D289FB13}"/>
              </a:ext>
            </a:extLst>
          </p:cNvPr>
          <p:cNvSpPr>
            <a:spLocks noGrp="1"/>
          </p:cNvSpPr>
          <p:nvPr>
            <p:ph type="body" idx="1"/>
          </p:nvPr>
        </p:nvSpPr>
        <p:spPr>
          <a:xfrm>
            <a:off x="4952423" y="345689"/>
            <a:ext cx="3658447" cy="4343400"/>
          </a:xfrm>
        </p:spPr>
        <p:txBody>
          <a:bodyPr/>
          <a:lstStyle/>
          <a:p>
            <a:r>
              <a:rPr lang="en-US" dirty="0"/>
              <a:t>The horse is pulling right.</a:t>
            </a:r>
          </a:p>
          <a:p>
            <a:r>
              <a:rPr lang="en-US" dirty="0"/>
              <a:t>The Friction of the snow is pushing to the left.</a:t>
            </a:r>
          </a:p>
          <a:p>
            <a:r>
              <a:rPr lang="en-US" dirty="0"/>
              <a:t>The force of the surface of the earth (covered with snow) is pushing upward.</a:t>
            </a:r>
          </a:p>
          <a:p>
            <a:r>
              <a:rPr lang="en-US" dirty="0"/>
              <a:t>The force of gravity on the sleigh is pulling downward.</a:t>
            </a:r>
          </a:p>
        </p:txBody>
      </p:sp>
      <p:pic>
        <p:nvPicPr>
          <p:cNvPr id="6" name="Picture 5">
            <a:extLst>
              <a:ext uri="{FF2B5EF4-FFF2-40B4-BE49-F238E27FC236}">
                <a16:creationId xmlns:a16="http://schemas.microsoft.com/office/drawing/2014/main" id="{00D9E3BD-06AF-F448-BA54-C19407189256}"/>
              </a:ext>
            </a:extLst>
          </p:cNvPr>
          <p:cNvPicPr>
            <a:picLocks noChangeAspect="1"/>
          </p:cNvPicPr>
          <p:nvPr/>
        </p:nvPicPr>
        <p:blipFill>
          <a:blip r:embed="rId2"/>
          <a:stretch>
            <a:fillRect/>
          </a:stretch>
        </p:blipFill>
        <p:spPr>
          <a:xfrm>
            <a:off x="533399" y="5105401"/>
            <a:ext cx="3200401" cy="1579685"/>
          </a:xfrm>
          <a:prstGeom prst="rect">
            <a:avLst/>
          </a:prstGeom>
        </p:spPr>
      </p:pic>
      <p:pic>
        <p:nvPicPr>
          <p:cNvPr id="7" name="Picture 6">
            <a:extLst>
              <a:ext uri="{FF2B5EF4-FFF2-40B4-BE49-F238E27FC236}">
                <a16:creationId xmlns:a16="http://schemas.microsoft.com/office/drawing/2014/main" id="{05E2D90F-46BC-E447-9344-8F300C8F4D9A}"/>
              </a:ext>
            </a:extLst>
          </p:cNvPr>
          <p:cNvPicPr>
            <a:picLocks noChangeAspect="1"/>
          </p:cNvPicPr>
          <p:nvPr/>
        </p:nvPicPr>
        <p:blipFill>
          <a:blip r:embed="rId3"/>
          <a:stretch>
            <a:fillRect/>
          </a:stretch>
        </p:blipFill>
        <p:spPr>
          <a:xfrm>
            <a:off x="5260821" y="4708544"/>
            <a:ext cx="3041650" cy="1574800"/>
          </a:xfrm>
          <a:prstGeom prst="rect">
            <a:avLst/>
          </a:prstGeom>
        </p:spPr>
      </p:pic>
      <p:pic>
        <p:nvPicPr>
          <p:cNvPr id="8" name="Picture 7">
            <a:extLst>
              <a:ext uri="{FF2B5EF4-FFF2-40B4-BE49-F238E27FC236}">
                <a16:creationId xmlns:a16="http://schemas.microsoft.com/office/drawing/2014/main" id="{9116E768-94BA-4449-95FE-95E46643E06D}"/>
              </a:ext>
            </a:extLst>
          </p:cNvPr>
          <p:cNvPicPr>
            <a:picLocks noChangeAspect="1"/>
          </p:cNvPicPr>
          <p:nvPr/>
        </p:nvPicPr>
        <p:blipFill>
          <a:blip r:embed="rId4"/>
          <a:stretch>
            <a:fillRect/>
          </a:stretch>
        </p:blipFill>
        <p:spPr>
          <a:xfrm>
            <a:off x="4782254" y="4408567"/>
            <a:ext cx="3998783" cy="2401358"/>
          </a:xfrm>
          <a:prstGeom prst="rect">
            <a:avLst/>
          </a:prstGeom>
        </p:spPr>
      </p:pic>
    </p:spTree>
    <p:extLst>
      <p:ext uri="{BB962C8B-B14F-4D97-AF65-F5344CB8AC3E}">
        <p14:creationId xmlns:p14="http://schemas.microsoft.com/office/powerpoint/2010/main" val="263183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ircuit board&#10;&#10;Description automatically generated">
            <a:extLst>
              <a:ext uri="{FF2B5EF4-FFF2-40B4-BE49-F238E27FC236}">
                <a16:creationId xmlns:a16="http://schemas.microsoft.com/office/drawing/2014/main" id="{8DC68C89-B006-F84D-A032-45B16D33BB3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1143000" y="1447800"/>
            <a:ext cx="6553200" cy="5062346"/>
          </a:xfrm>
          <a:noFill/>
        </p:spPr>
      </p:pic>
    </p:spTree>
    <p:extLst>
      <p:ext uri="{BB962C8B-B14F-4D97-AF65-F5344CB8AC3E}">
        <p14:creationId xmlns:p14="http://schemas.microsoft.com/office/powerpoint/2010/main" val="173682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p:txBody>
          <a:bodyPr>
            <a:normAutofit fontScale="90000"/>
          </a:bodyPr>
          <a:lstStyle/>
          <a:p>
            <a:pPr algn="ctr"/>
            <a:r>
              <a:rPr lang="en-US" sz="6000" b="1" dirty="0"/>
              <a:t>Two types of     FORCES  </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809803" y="2159000"/>
            <a:ext cx="7972759" cy="2539999"/>
          </a:xfrm>
        </p:spPr>
        <p:txBody>
          <a:bodyPr/>
          <a:lstStyle/>
          <a:p>
            <a:r>
              <a:rPr lang="en-US" sz="2000" b="1" dirty="0"/>
              <a:t>There are two types of force; “contact force” and “at a distance force.”</a:t>
            </a:r>
          </a:p>
          <a:p>
            <a:r>
              <a:rPr lang="en-US" sz="2000" b="1" dirty="0"/>
              <a:t>CONTACT FORCE (CF): the force acts upon the target once two objects come into direct contact.</a:t>
            </a:r>
          </a:p>
          <a:p>
            <a:r>
              <a:rPr lang="en-US" sz="2000" b="1" dirty="0"/>
              <a:t>Noncontact Force (NCF): the force works upon the target without two objects coming into direct contact. </a:t>
            </a:r>
          </a:p>
          <a:p>
            <a:endParaRPr lang="en-US" dirty="0"/>
          </a:p>
        </p:txBody>
      </p:sp>
      <p:pic>
        <p:nvPicPr>
          <p:cNvPr id="6" name="Picture 5">
            <a:extLst>
              <a:ext uri="{FF2B5EF4-FFF2-40B4-BE49-F238E27FC236}">
                <a16:creationId xmlns:a16="http://schemas.microsoft.com/office/drawing/2014/main" id="{51E0EF6B-F969-417E-B5A9-E9495E294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15" y="4568021"/>
            <a:ext cx="1582527" cy="1155495"/>
          </a:xfrm>
          <a:prstGeom prst="rect">
            <a:avLst/>
          </a:prstGeom>
        </p:spPr>
      </p:pic>
      <p:pic>
        <p:nvPicPr>
          <p:cNvPr id="8" name="Picture 7">
            <a:extLst>
              <a:ext uri="{FF2B5EF4-FFF2-40B4-BE49-F238E27FC236}">
                <a16:creationId xmlns:a16="http://schemas.microsoft.com/office/drawing/2014/main" id="{A71D23EE-D735-4BDD-B7E8-B9802048E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760" y="4394793"/>
            <a:ext cx="1331025" cy="1536108"/>
          </a:xfrm>
          <a:prstGeom prst="rect">
            <a:avLst/>
          </a:prstGeom>
        </p:spPr>
      </p:pic>
      <p:sp>
        <p:nvSpPr>
          <p:cNvPr id="9" name="TextBox 8">
            <a:extLst>
              <a:ext uri="{FF2B5EF4-FFF2-40B4-BE49-F238E27FC236}">
                <a16:creationId xmlns:a16="http://schemas.microsoft.com/office/drawing/2014/main" id="{DA85EDC8-5D8D-400F-A550-2D90A442F77A}"/>
              </a:ext>
            </a:extLst>
          </p:cNvPr>
          <p:cNvSpPr txBox="1"/>
          <p:nvPr/>
        </p:nvSpPr>
        <p:spPr>
          <a:xfrm>
            <a:off x="990600" y="5824626"/>
            <a:ext cx="2857499" cy="738664"/>
          </a:xfrm>
          <a:prstGeom prst="rect">
            <a:avLst/>
          </a:prstGeom>
          <a:noFill/>
          <a:ln>
            <a:noFill/>
          </a:ln>
        </p:spPr>
        <p:txBody>
          <a:bodyPr wrap="square" rtlCol="0" anchor="ctr" anchorCtr="1">
            <a:spAutoFit/>
          </a:bodyPr>
          <a:lstStyle/>
          <a:p>
            <a:pPr algn="ctr"/>
            <a:r>
              <a:rPr lang="en-US" sz="1400" i="1" dirty="0"/>
              <a:t>Contact force: The foot will move the ball once the foot contact with the ball is made. </a:t>
            </a:r>
          </a:p>
        </p:txBody>
      </p:sp>
      <p:sp>
        <p:nvSpPr>
          <p:cNvPr id="10" name="TextBox 9">
            <a:extLst>
              <a:ext uri="{FF2B5EF4-FFF2-40B4-BE49-F238E27FC236}">
                <a16:creationId xmlns:a16="http://schemas.microsoft.com/office/drawing/2014/main" id="{1AD783DE-A7B6-4F3C-8847-A697BE9B3800}"/>
              </a:ext>
            </a:extLst>
          </p:cNvPr>
          <p:cNvSpPr txBox="1"/>
          <p:nvPr/>
        </p:nvSpPr>
        <p:spPr>
          <a:xfrm>
            <a:off x="4953000" y="5955272"/>
            <a:ext cx="3986379" cy="738664"/>
          </a:xfrm>
          <a:prstGeom prst="rect">
            <a:avLst/>
          </a:prstGeom>
          <a:noFill/>
          <a:ln>
            <a:noFill/>
          </a:ln>
        </p:spPr>
        <p:txBody>
          <a:bodyPr wrap="square" rtlCol="0" anchor="ctr" anchorCtr="1">
            <a:spAutoFit/>
          </a:bodyPr>
          <a:lstStyle/>
          <a:p>
            <a:pPr algn="ctr"/>
            <a:r>
              <a:rPr lang="en-US" sz="1400" i="1" dirty="0"/>
              <a:t>Non-contact force: The magnet causing the globe to levitate does not need to be in direct contact with the globe. </a:t>
            </a:r>
          </a:p>
        </p:txBody>
      </p:sp>
    </p:spTree>
    <p:extLst>
      <p:ext uri="{BB962C8B-B14F-4D97-AF65-F5344CB8AC3E}">
        <p14:creationId xmlns:p14="http://schemas.microsoft.com/office/powerpoint/2010/main" val="313585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2054999" y="927099"/>
            <a:ext cx="5156701" cy="663977"/>
          </a:xfrm>
        </p:spPr>
        <p:txBody>
          <a:bodyPr>
            <a:normAutofit fontScale="90000"/>
          </a:bodyPr>
          <a:lstStyle/>
          <a:p>
            <a:pPr algn="ctr"/>
            <a:r>
              <a:rPr lang="en-US" sz="5400" b="1" dirty="0"/>
              <a:t>NORMAL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418854" y="2377261"/>
            <a:ext cx="8418287" cy="2264411"/>
          </a:xfrm>
        </p:spPr>
        <p:txBody>
          <a:bodyPr/>
          <a:lstStyle/>
          <a:p>
            <a:r>
              <a:rPr lang="en-US" sz="2400" b="1" dirty="0"/>
              <a:t>Normal force is the support force exerted upon an object that is in contact with a stable object.</a:t>
            </a:r>
          </a:p>
          <a:p>
            <a:r>
              <a:rPr lang="en-US" sz="2000" dirty="0"/>
              <a:t>Normal force normally presses on the object from below. </a:t>
            </a:r>
          </a:p>
          <a:p>
            <a:r>
              <a:rPr lang="en-US" sz="2000" dirty="0"/>
              <a:t>For example normal force comes a table unto the book. </a:t>
            </a:r>
          </a:p>
          <a:p>
            <a:r>
              <a:rPr lang="en-US" sz="2000" dirty="0"/>
              <a:t>Normal force is always perpendicular to the surface.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9152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34D74C4-6A7E-47A7-BE88-F3CFE6B7582E}"/>
              </a:ext>
            </a:extLst>
          </p:cNvPr>
          <p:cNvSpPr txBox="1"/>
          <p:nvPr/>
        </p:nvSpPr>
        <p:spPr>
          <a:xfrm>
            <a:off x="1063487" y="821635"/>
            <a:ext cx="894797" cy="769441"/>
          </a:xfrm>
          <a:prstGeom prst="rect">
            <a:avLst/>
          </a:prstGeom>
          <a:noFill/>
          <a:ln>
            <a:noFill/>
          </a:ln>
        </p:spPr>
        <p:txBody>
          <a:bodyPr wrap="none" rtlCol="0" anchor="ctr" anchorCtr="1">
            <a:spAutoFit/>
          </a:bodyPr>
          <a:lstStyle/>
          <a:p>
            <a:r>
              <a:rPr lang="en-US" sz="4400" b="1" dirty="0"/>
              <a:t>CF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709952" y="774532"/>
            <a:ext cx="734496" cy="769441"/>
          </a:xfrm>
          <a:prstGeom prst="rect">
            <a:avLst/>
          </a:prstGeom>
          <a:noFill/>
          <a:ln>
            <a:noFill/>
          </a:ln>
        </p:spPr>
        <p:txBody>
          <a:bodyPr wrap="none" rtlCol="0" anchor="ctr" anchorCtr="1">
            <a:spAutoFit/>
          </a:bodyPr>
          <a:lstStyle/>
          <a:p>
            <a:r>
              <a:rPr lang="en-US" sz="4400" b="1" dirty="0"/>
              <a:t>F</a:t>
            </a:r>
            <a:r>
              <a:rPr lang="en-US" sz="4400" b="1" baseline="-25000" dirty="0"/>
              <a:t>N</a:t>
            </a: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r>
              <a:rPr lang="en-US" sz="1050" dirty="0"/>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r>
              <a:rPr lang="en-US" sz="1050" dirty="0"/>
              <a:t>Force symbol</a:t>
            </a:r>
          </a:p>
        </p:txBody>
      </p:sp>
      <p:pic>
        <p:nvPicPr>
          <p:cNvPr id="16" name="Picture 15">
            <a:extLst>
              <a:ext uri="{FF2B5EF4-FFF2-40B4-BE49-F238E27FC236}">
                <a16:creationId xmlns:a16="http://schemas.microsoft.com/office/drawing/2014/main" id="{ABC6FADA-A3CF-47BB-9AB8-90C5D5F77E4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tretch>
            <a:fillRect/>
          </a:stretch>
        </p:blipFill>
        <p:spPr>
          <a:xfrm>
            <a:off x="673387" y="4641672"/>
            <a:ext cx="1781730" cy="1837701"/>
          </a:xfrm>
          <a:prstGeom prst="rect">
            <a:avLst/>
          </a:prstGeom>
        </p:spPr>
      </p:pic>
      <p:pic>
        <p:nvPicPr>
          <p:cNvPr id="18" name="Picture 17">
            <a:extLst>
              <a:ext uri="{FF2B5EF4-FFF2-40B4-BE49-F238E27FC236}">
                <a16:creationId xmlns:a16="http://schemas.microsoft.com/office/drawing/2014/main" id="{DD92636C-AE16-499F-96D5-6872CB916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0471" y="4555350"/>
            <a:ext cx="6064267" cy="2010346"/>
          </a:xfrm>
          <a:prstGeom prst="rect">
            <a:avLst/>
          </a:prstGeom>
        </p:spPr>
      </p:pic>
    </p:spTree>
    <p:extLst>
      <p:ext uri="{BB962C8B-B14F-4D97-AF65-F5344CB8AC3E}">
        <p14:creationId xmlns:p14="http://schemas.microsoft.com/office/powerpoint/2010/main" val="40833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1157023" y="546981"/>
            <a:ext cx="7202776" cy="1143000"/>
          </a:xfrm>
        </p:spPr>
        <p:txBody>
          <a:bodyPr>
            <a:normAutofit/>
          </a:bodyPr>
          <a:lstStyle/>
          <a:p>
            <a:pPr algn="ctr"/>
            <a:r>
              <a:rPr lang="en-US" sz="5400" b="1" dirty="0"/>
              <a:t>APPLIED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1079963" y="2348708"/>
            <a:ext cx="7202776" cy="1297759"/>
          </a:xfrm>
        </p:spPr>
        <p:txBody>
          <a:bodyPr/>
          <a:lstStyle/>
          <a:p>
            <a:r>
              <a:rPr lang="en-US" sz="2400" b="1" dirty="0"/>
              <a:t>Applied force is the force that is applied to an object by another object or person pushing or pulling it.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9152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3487" y="821635"/>
            <a:ext cx="894797"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CF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709952" y="774532"/>
            <a:ext cx="734496"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F</a:t>
            </a:r>
            <a:r>
              <a:rPr lang="en-US" sz="4400" b="1" baseline="-25000" dirty="0">
                <a:solidFill>
                  <a:prstClr val="black"/>
                </a:solidFill>
                <a:latin typeface="Century Gothic" panose="020B0502020202020204"/>
              </a:rPr>
              <a:t>A</a:t>
            </a:r>
            <a:endParaRPr kumimoji="0" lang="en-US" sz="4400" b="1" i="0"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16" name="Picture 15">
            <a:extLst>
              <a:ext uri="{FF2B5EF4-FFF2-40B4-BE49-F238E27FC236}">
                <a16:creationId xmlns:a16="http://schemas.microsoft.com/office/drawing/2014/main" id="{ABC6FADA-A3CF-47BB-9AB8-90C5D5F77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584" y="3810000"/>
            <a:ext cx="1938417" cy="2410968"/>
          </a:xfrm>
          <a:prstGeom prst="rect">
            <a:avLst/>
          </a:prstGeom>
        </p:spPr>
      </p:pic>
      <p:pic>
        <p:nvPicPr>
          <p:cNvPr id="18" name="Picture 17">
            <a:extLst>
              <a:ext uri="{FF2B5EF4-FFF2-40B4-BE49-F238E27FC236}">
                <a16:creationId xmlns:a16="http://schemas.microsoft.com/office/drawing/2014/main" id="{DD92636C-AE16-499F-96D5-6872CB916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356" y="4365975"/>
            <a:ext cx="4053963" cy="1754563"/>
          </a:xfrm>
          <a:prstGeom prst="rect">
            <a:avLst/>
          </a:prstGeom>
        </p:spPr>
      </p:pic>
    </p:spTree>
    <p:extLst>
      <p:ext uri="{BB962C8B-B14F-4D97-AF65-F5344CB8AC3E}">
        <p14:creationId xmlns:p14="http://schemas.microsoft.com/office/powerpoint/2010/main" val="160689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1157023" y="501566"/>
            <a:ext cx="7202776" cy="1143000"/>
          </a:xfrm>
        </p:spPr>
        <p:txBody>
          <a:bodyPr>
            <a:normAutofit/>
          </a:bodyPr>
          <a:lstStyle/>
          <a:p>
            <a:pPr algn="ctr"/>
            <a:r>
              <a:rPr lang="en-US" sz="4800" b="1" dirty="0"/>
              <a:t>FRICTIONAL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970612" y="2116842"/>
            <a:ext cx="7202776" cy="4191000"/>
          </a:xfrm>
        </p:spPr>
        <p:txBody>
          <a:bodyPr/>
          <a:lstStyle/>
          <a:p>
            <a:r>
              <a:rPr lang="en-US" sz="2400" b="1" dirty="0"/>
              <a:t>Frictional force is the force that works opposite the applied force.</a:t>
            </a:r>
          </a:p>
          <a:p>
            <a:r>
              <a:rPr lang="en-US" sz="1800" dirty="0"/>
              <a:t>When sliding an object across carpet it is the frictional force that makes it difficult to move an object.</a:t>
            </a:r>
          </a:p>
          <a:p>
            <a:r>
              <a:rPr lang="en-US" sz="1800" dirty="0"/>
              <a:t>Moving an object across a concrete floor will be easier.</a:t>
            </a:r>
          </a:p>
          <a:p>
            <a:r>
              <a:rPr lang="en-US" sz="1800" dirty="0"/>
              <a:t>Moving an object over a surface of ice will be the easiest because there is no frictional force.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9152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3487" y="821635"/>
            <a:ext cx="894797"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CF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709952" y="774532"/>
            <a:ext cx="559769"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F</a:t>
            </a:r>
            <a:r>
              <a:rPr kumimoji="0" lang="en-US" sz="4000" b="0" i="1" u="none" strike="noStrike" kern="1200" cap="none" spc="0" normalizeH="0" baseline="-25000" noProof="0" dirty="0">
                <a:ln>
                  <a:noFill/>
                </a:ln>
                <a:solidFill>
                  <a:prstClr val="black"/>
                </a:solidFill>
                <a:effectLst/>
                <a:uLnTx/>
                <a:uFillTx/>
                <a:latin typeface="Calibri"/>
                <a:ea typeface="+mn-ea"/>
                <a:cs typeface="+mn-cs"/>
              </a:rPr>
              <a:t>f</a:t>
            </a:r>
            <a:endParaRPr kumimoji="0" lang="en-US" sz="4400" b="1" i="0"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18" name="Picture 17">
            <a:extLst>
              <a:ext uri="{FF2B5EF4-FFF2-40B4-BE49-F238E27FC236}">
                <a16:creationId xmlns:a16="http://schemas.microsoft.com/office/drawing/2014/main" id="{DD92636C-AE16-499F-96D5-6872CB91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429" y="4876800"/>
            <a:ext cx="4053963" cy="1754563"/>
          </a:xfrm>
          <a:prstGeom prst="rect">
            <a:avLst/>
          </a:prstGeom>
        </p:spPr>
      </p:pic>
    </p:spTree>
    <p:extLst>
      <p:ext uri="{BB962C8B-B14F-4D97-AF65-F5344CB8AC3E}">
        <p14:creationId xmlns:p14="http://schemas.microsoft.com/office/powerpoint/2010/main" val="163615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2139187" y="1176130"/>
            <a:ext cx="5201588" cy="769441"/>
          </a:xfrm>
        </p:spPr>
        <p:txBody>
          <a:bodyPr>
            <a:noAutofit/>
          </a:bodyPr>
          <a:lstStyle/>
          <a:p>
            <a:pPr algn="ctr"/>
            <a:r>
              <a:rPr lang="en-US" sz="4400" b="1" dirty="0"/>
              <a:t>AIR RESISTANCE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604868" y="2279246"/>
            <a:ext cx="7967186" cy="2089001"/>
          </a:xfrm>
        </p:spPr>
        <p:txBody>
          <a:bodyPr/>
          <a:lstStyle/>
          <a:p>
            <a:r>
              <a:rPr lang="en-US" sz="2400" b="1" dirty="0"/>
              <a:t>Air resistance force is the force that moves in the opposite direction of an object moving through the air.</a:t>
            </a:r>
          </a:p>
          <a:p>
            <a:r>
              <a:rPr lang="en-US" sz="2000" dirty="0"/>
              <a:t>Air resistance moves in the opposite direction of the object in motion.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915292"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3487" y="821635"/>
            <a:ext cx="894797"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CF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632610" y="773022"/>
            <a:ext cx="914033" cy="76944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F</a:t>
            </a:r>
            <a:r>
              <a:rPr lang="en-US" sz="4400" b="1" baseline="-25000" dirty="0">
                <a:solidFill>
                  <a:prstClr val="black"/>
                </a:solidFill>
                <a:latin typeface="Century Gothic" panose="020B0502020202020204"/>
              </a:rPr>
              <a:t>air</a:t>
            </a:r>
            <a:endParaRPr kumimoji="0" lang="en-US" sz="4400" b="1" i="0" u="none" strike="noStrike" kern="1200" cap="none" spc="0" normalizeH="0" baseline="-2500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8" name="Picture 7">
            <a:extLst>
              <a:ext uri="{FF2B5EF4-FFF2-40B4-BE49-F238E27FC236}">
                <a16:creationId xmlns:a16="http://schemas.microsoft.com/office/drawing/2014/main" id="{32911924-BD0C-4230-AB6C-D4B66DE1D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883" y="4129959"/>
            <a:ext cx="2107781" cy="2037522"/>
          </a:xfrm>
          <a:prstGeom prst="rect">
            <a:avLst/>
          </a:prstGeom>
        </p:spPr>
      </p:pic>
      <p:pic>
        <p:nvPicPr>
          <p:cNvPr id="10" name="Picture 9">
            <a:extLst>
              <a:ext uri="{FF2B5EF4-FFF2-40B4-BE49-F238E27FC236}">
                <a16:creationId xmlns:a16="http://schemas.microsoft.com/office/drawing/2014/main" id="{DEA07F9B-1F05-43EA-905E-167D0518D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55" y="4348750"/>
            <a:ext cx="3771775" cy="2404507"/>
          </a:xfrm>
          <a:prstGeom prst="rect">
            <a:avLst/>
          </a:prstGeom>
        </p:spPr>
      </p:pic>
      <p:cxnSp>
        <p:nvCxnSpPr>
          <p:cNvPr id="15" name="Straight Arrow Connector 14">
            <a:extLst>
              <a:ext uri="{FF2B5EF4-FFF2-40B4-BE49-F238E27FC236}">
                <a16:creationId xmlns:a16="http://schemas.microsoft.com/office/drawing/2014/main" id="{46CA56EC-C44B-4756-B48A-ED080579CAE6}"/>
              </a:ext>
            </a:extLst>
          </p:cNvPr>
          <p:cNvCxnSpPr/>
          <p:nvPr/>
        </p:nvCxnSpPr>
        <p:spPr>
          <a:xfrm flipV="1">
            <a:off x="7848600" y="4953000"/>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DF2C057-5035-406D-831E-FD757E8F1C80}"/>
              </a:ext>
            </a:extLst>
          </p:cNvPr>
          <p:cNvCxnSpPr/>
          <p:nvPr/>
        </p:nvCxnSpPr>
        <p:spPr>
          <a:xfrm flipV="1">
            <a:off x="6934200" y="5036899"/>
            <a:ext cx="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11763F-D041-45D5-A3FB-266804980E57}"/>
              </a:ext>
            </a:extLst>
          </p:cNvPr>
          <p:cNvSpPr txBox="1"/>
          <p:nvPr/>
        </p:nvSpPr>
        <p:spPr>
          <a:xfrm>
            <a:off x="5818856" y="6240118"/>
            <a:ext cx="3043837" cy="461665"/>
          </a:xfrm>
          <a:prstGeom prst="rect">
            <a:avLst/>
          </a:prstGeom>
          <a:noFill/>
          <a:ln>
            <a:noFill/>
          </a:ln>
        </p:spPr>
        <p:txBody>
          <a:bodyPr wrap="square" rtlCol="0" anchor="ctr" anchorCtr="1">
            <a:spAutoFit/>
          </a:bodyPr>
          <a:lstStyle/>
          <a:p>
            <a:r>
              <a:rPr lang="en-US" sz="1200" dirty="0"/>
              <a:t>Air resistance force pushes up into the parachute while the man falls down.</a:t>
            </a:r>
          </a:p>
        </p:txBody>
      </p:sp>
    </p:spTree>
    <p:extLst>
      <p:ext uri="{BB962C8B-B14F-4D97-AF65-F5344CB8AC3E}">
        <p14:creationId xmlns:p14="http://schemas.microsoft.com/office/powerpoint/2010/main" val="298872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69CE-E561-4543-A915-925E8244C8BF}"/>
              </a:ext>
            </a:extLst>
          </p:cNvPr>
          <p:cNvSpPr>
            <a:spLocks noGrp="1"/>
          </p:cNvSpPr>
          <p:nvPr>
            <p:ph type="title"/>
          </p:nvPr>
        </p:nvSpPr>
        <p:spPr>
          <a:xfrm>
            <a:off x="2139187" y="1176130"/>
            <a:ext cx="5201588" cy="769441"/>
          </a:xfrm>
        </p:spPr>
        <p:txBody>
          <a:bodyPr>
            <a:noAutofit/>
          </a:bodyPr>
          <a:lstStyle/>
          <a:p>
            <a:pPr algn="ctr"/>
            <a:r>
              <a:rPr lang="en-US" sz="4400" b="1" dirty="0"/>
              <a:t>GRAVITATIONAL FORCE</a:t>
            </a:r>
          </a:p>
        </p:txBody>
      </p:sp>
      <p:sp>
        <p:nvSpPr>
          <p:cNvPr id="3" name="Content Placeholder 2">
            <a:extLst>
              <a:ext uri="{FF2B5EF4-FFF2-40B4-BE49-F238E27FC236}">
                <a16:creationId xmlns:a16="http://schemas.microsoft.com/office/drawing/2014/main" id="{6407F925-B253-4DE4-8910-637713D12D24}"/>
              </a:ext>
            </a:extLst>
          </p:cNvPr>
          <p:cNvSpPr>
            <a:spLocks noGrp="1"/>
          </p:cNvSpPr>
          <p:nvPr>
            <p:ph idx="1"/>
          </p:nvPr>
        </p:nvSpPr>
        <p:spPr>
          <a:xfrm>
            <a:off x="1012727" y="2187316"/>
            <a:ext cx="7202776" cy="4191000"/>
          </a:xfrm>
        </p:spPr>
        <p:txBody>
          <a:bodyPr/>
          <a:lstStyle/>
          <a:p>
            <a:r>
              <a:rPr lang="en-US" sz="2400" b="1" dirty="0"/>
              <a:t>Force which keeps planets, stars and moons in orbit. Force which keeps people and things stable on the earth’s surface.</a:t>
            </a:r>
          </a:p>
          <a:p>
            <a:r>
              <a:rPr lang="en-US" sz="1800" dirty="0"/>
              <a:t>The moons gravity pulls the earth to the moon and causes the tides to rise and fall. While the earth’s gravity pulls the moon to earth keeping it in orbit around earth. </a:t>
            </a:r>
          </a:p>
        </p:txBody>
      </p:sp>
      <p:sp>
        <p:nvSpPr>
          <p:cNvPr id="4" name="Oval 3">
            <a:extLst>
              <a:ext uri="{FF2B5EF4-FFF2-40B4-BE49-F238E27FC236}">
                <a16:creationId xmlns:a16="http://schemas.microsoft.com/office/drawing/2014/main" id="{7D6C964D-7CDC-497C-9ADE-F46494386729}"/>
              </a:ext>
            </a:extLst>
          </p:cNvPr>
          <p:cNvSpPr/>
          <p:nvPr/>
        </p:nvSpPr>
        <p:spPr>
          <a:xfrm>
            <a:off x="1066800" y="806366"/>
            <a:ext cx="1067814" cy="9462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Hexagon 4">
            <a:extLst>
              <a:ext uri="{FF2B5EF4-FFF2-40B4-BE49-F238E27FC236}">
                <a16:creationId xmlns:a16="http://schemas.microsoft.com/office/drawing/2014/main" id="{C6D13699-9F13-4B93-AEA9-86151F680ACD}"/>
              </a:ext>
            </a:extLst>
          </p:cNvPr>
          <p:cNvSpPr/>
          <p:nvPr/>
        </p:nvSpPr>
        <p:spPr>
          <a:xfrm>
            <a:off x="7582346" y="806366"/>
            <a:ext cx="989708" cy="838200"/>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D34D74C4-6A7E-47A7-BE88-F3CFE6B7582E}"/>
              </a:ext>
            </a:extLst>
          </p:cNvPr>
          <p:cNvSpPr txBox="1"/>
          <p:nvPr/>
        </p:nvSpPr>
        <p:spPr>
          <a:xfrm>
            <a:off x="1066800" y="939945"/>
            <a:ext cx="1107996" cy="646331"/>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Century Gothic" panose="020B0502020202020204"/>
              </a:rPr>
              <a:t>NC</a:t>
            </a:r>
            <a:r>
              <a:rPr kumimoji="0" lang="en-US" sz="3600" b="1" i="0" u="none" strike="noStrike" kern="1200" cap="none" spc="0" normalizeH="0" baseline="0" noProof="0" dirty="0">
                <a:ln>
                  <a:noFill/>
                </a:ln>
                <a:solidFill>
                  <a:prstClr val="black"/>
                </a:solidFill>
                <a:effectLst/>
                <a:uLnTx/>
                <a:uFillTx/>
                <a:latin typeface="Century Gothic" panose="020B0502020202020204"/>
                <a:ea typeface="+mn-ea"/>
                <a:cs typeface="+mn-cs"/>
              </a:rPr>
              <a:t>F</a:t>
            </a:r>
          </a:p>
        </p:txBody>
      </p:sp>
      <p:sp>
        <p:nvSpPr>
          <p:cNvPr id="12" name="TextBox 11">
            <a:extLst>
              <a:ext uri="{FF2B5EF4-FFF2-40B4-BE49-F238E27FC236}">
                <a16:creationId xmlns:a16="http://schemas.microsoft.com/office/drawing/2014/main" id="{1C549029-99F2-4533-A7E4-57B5558E2E62}"/>
              </a:ext>
            </a:extLst>
          </p:cNvPr>
          <p:cNvSpPr txBox="1"/>
          <p:nvPr/>
        </p:nvSpPr>
        <p:spPr>
          <a:xfrm>
            <a:off x="7751675" y="782726"/>
            <a:ext cx="615874" cy="769441"/>
          </a:xfrm>
          <a:prstGeom prst="rect">
            <a:avLst/>
          </a:prstGeom>
          <a:noFill/>
          <a:ln>
            <a:noFill/>
          </a:ln>
        </p:spPr>
        <p:txBody>
          <a:bodyPr wrap="none" rtlCol="0" anchor="ctr" anchorCtr="1">
            <a:spAutoFit/>
          </a:bodyPr>
          <a:lstStyle/>
          <a:p>
            <a:pPr lvl="0"/>
            <a:r>
              <a:rPr kumimoji="0" lang="en-US" sz="4400" b="1" i="0" u="none" strike="noStrike" kern="1200" cap="none" spc="0" normalizeH="0" baseline="0" noProof="0" dirty="0">
                <a:ln>
                  <a:noFill/>
                </a:ln>
                <a:solidFill>
                  <a:prstClr val="black"/>
                </a:solidFill>
                <a:effectLst/>
                <a:uLnTx/>
                <a:uFillTx/>
                <a:latin typeface="Century Gothic" panose="020B0502020202020204"/>
                <a:ea typeface="+mn-ea"/>
                <a:cs typeface="+mn-cs"/>
              </a:rPr>
              <a:t>F</a:t>
            </a:r>
            <a:r>
              <a:rPr lang="en-US" sz="4000" baseline="-25000" dirty="0">
                <a:latin typeface="Calibri"/>
              </a:rPr>
              <a:t>g</a:t>
            </a:r>
            <a:endParaRPr kumimoji="0" lang="en-US" sz="4400" b="1" i="0" u="none" strike="noStrike" kern="1200" cap="none" spc="0" normalizeH="0" baseline="-25000" noProof="0" dirty="0">
              <a:ln>
                <a:noFill/>
              </a:ln>
              <a:effectLst/>
              <a:uLnTx/>
              <a:uFillTx/>
              <a:latin typeface="Century Gothic" panose="020B0502020202020204"/>
            </a:endParaRPr>
          </a:p>
        </p:txBody>
      </p:sp>
      <p:sp>
        <p:nvSpPr>
          <p:cNvPr id="13" name="TextBox 12">
            <a:extLst>
              <a:ext uri="{FF2B5EF4-FFF2-40B4-BE49-F238E27FC236}">
                <a16:creationId xmlns:a16="http://schemas.microsoft.com/office/drawing/2014/main" id="{65688A0B-012A-4D8E-A5AE-415B726EB305}"/>
              </a:ext>
            </a:extLst>
          </p:cNvPr>
          <p:cNvSpPr txBox="1"/>
          <p:nvPr/>
        </p:nvSpPr>
        <p:spPr>
          <a:xfrm>
            <a:off x="1012727" y="536713"/>
            <a:ext cx="1042273"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Type of force</a:t>
            </a:r>
          </a:p>
        </p:txBody>
      </p:sp>
      <p:sp>
        <p:nvSpPr>
          <p:cNvPr id="14" name="TextBox 13">
            <a:extLst>
              <a:ext uri="{FF2B5EF4-FFF2-40B4-BE49-F238E27FC236}">
                <a16:creationId xmlns:a16="http://schemas.microsoft.com/office/drawing/2014/main" id="{C3305198-E8A1-448D-BA50-812D6A7CA91D}"/>
              </a:ext>
            </a:extLst>
          </p:cNvPr>
          <p:cNvSpPr txBox="1"/>
          <p:nvPr/>
        </p:nvSpPr>
        <p:spPr>
          <a:xfrm>
            <a:off x="7552857" y="546981"/>
            <a:ext cx="1048685" cy="253916"/>
          </a:xfrm>
          <a:prstGeom prst="rect">
            <a:avLst/>
          </a:prstGeom>
          <a:noFill/>
          <a:ln>
            <a:noFill/>
          </a:ln>
        </p:spPr>
        <p:txBody>
          <a:bodyPr wrap="non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entury Gothic" panose="020B0502020202020204"/>
                <a:ea typeface="+mn-ea"/>
                <a:cs typeface="+mn-cs"/>
              </a:rPr>
              <a:t>Force symbol</a:t>
            </a:r>
          </a:p>
        </p:txBody>
      </p:sp>
      <p:pic>
        <p:nvPicPr>
          <p:cNvPr id="9" name="Picture 8">
            <a:extLst>
              <a:ext uri="{FF2B5EF4-FFF2-40B4-BE49-F238E27FC236}">
                <a16:creationId xmlns:a16="http://schemas.microsoft.com/office/drawing/2014/main" id="{C01CB15B-CFE0-4B0A-BE43-D4D187CD9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883" y="4445096"/>
            <a:ext cx="4168233" cy="2386131"/>
          </a:xfrm>
          <a:prstGeom prst="rect">
            <a:avLst/>
          </a:prstGeom>
        </p:spPr>
      </p:pic>
    </p:spTree>
    <p:extLst>
      <p:ext uri="{BB962C8B-B14F-4D97-AF65-F5344CB8AC3E}">
        <p14:creationId xmlns:p14="http://schemas.microsoft.com/office/powerpoint/2010/main" val="99489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1024</Words>
  <Application>Microsoft Macintosh PowerPoint</Application>
  <PresentationFormat>On-screen Show (4:3)</PresentationFormat>
  <Paragraphs>125</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Wingdings 3</vt:lpstr>
      <vt:lpstr>Ion Boardroom</vt:lpstr>
      <vt:lpstr>Forces and Free Body Diagrams </vt:lpstr>
      <vt:lpstr>FORCE</vt:lpstr>
      <vt:lpstr>PowerPoint Presentation</vt:lpstr>
      <vt:lpstr>Two types of     FORCES  </vt:lpstr>
      <vt:lpstr>NORMAL FORCE</vt:lpstr>
      <vt:lpstr>APPLIED FORCE</vt:lpstr>
      <vt:lpstr>FRICTIONAL FORCE</vt:lpstr>
      <vt:lpstr>AIR RESISTANCE FORCE</vt:lpstr>
      <vt:lpstr>GRAVITATIONAL FORCE</vt:lpstr>
      <vt:lpstr>ELECTRICAL FORCE</vt:lpstr>
      <vt:lpstr>MAGENTIC FORCE</vt:lpstr>
      <vt:lpstr>Free- Body Diagrams</vt:lpstr>
      <vt:lpstr>Free Body Diagram</vt:lpstr>
      <vt:lpstr>Vectors</vt:lpstr>
      <vt:lpstr>Newton</vt:lpstr>
      <vt:lpstr>Constructing a free- body diagram</vt:lpstr>
      <vt:lpstr>A grocery bag rests on an object. </vt:lpstr>
      <vt:lpstr>Constant Velocity</vt:lpstr>
      <vt:lpstr>Interpreting motion</vt:lpstr>
      <vt:lpstr>Interpreting motion</vt:lpstr>
      <vt:lpstr>Practice interpreting a Free-Body Diagram</vt:lpstr>
      <vt:lpstr>Practice interpreting a Free-Body Diagram</vt:lpstr>
      <vt:lpstr>A horse pulls a sleigh to the right. Consider the frictional forces. Observe the forces acting on the sleigh and draw a free body diagram.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Forces and Free Body Diagrams </dc:title>
  <dc:creator>Farrell, Virginia</dc:creator>
  <cp:lastModifiedBy>Farrell, Virginia</cp:lastModifiedBy>
  <cp:revision>4</cp:revision>
  <dcterms:created xsi:type="dcterms:W3CDTF">2020-04-08T04:42:34Z</dcterms:created>
  <dcterms:modified xsi:type="dcterms:W3CDTF">2020-04-08T05:25:06Z</dcterms:modified>
</cp:coreProperties>
</file>