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84" r:id="rId6"/>
    <p:sldId id="259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15" r:id="rId32"/>
    <p:sldId id="311" r:id="rId33"/>
    <p:sldId id="313" r:id="rId34"/>
    <p:sldId id="312" r:id="rId35"/>
    <p:sldId id="314" r:id="rId36"/>
    <p:sldId id="31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1" autoAdjust="0"/>
    <p:restoredTop sz="94699"/>
  </p:normalViewPr>
  <p:slideViewPr>
    <p:cSldViewPr>
      <p:cViewPr varScale="1">
        <p:scale>
          <a:sx n="134" d="100"/>
          <a:sy n="134" d="100"/>
        </p:scale>
        <p:origin x="3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69179-38D6-443E-8605-11674520FF18}" type="datetimeFigureOut">
              <a:rPr lang="en-US" smtClean="0"/>
              <a:pPr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1C2C5-5902-4252-9347-2585D64F200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18" Type="http://schemas.openxmlformats.org/officeDocument/2006/relationships/slide" Target="slide11.xml"/><Relationship Id="rId26" Type="http://schemas.openxmlformats.org/officeDocument/2006/relationships/slide" Target="slide27.xml"/><Relationship Id="rId3" Type="http://schemas.openxmlformats.org/officeDocument/2006/relationships/slide" Target="slide8.xml"/><Relationship Id="rId21" Type="http://schemas.openxmlformats.org/officeDocument/2006/relationships/slide" Target="slide26.xml"/><Relationship Id="rId7" Type="http://schemas.openxmlformats.org/officeDocument/2006/relationships/slide" Target="slide4.xml"/><Relationship Id="rId12" Type="http://schemas.openxmlformats.org/officeDocument/2006/relationships/slide" Target="slide5.xml"/><Relationship Id="rId17" Type="http://schemas.openxmlformats.org/officeDocument/2006/relationships/slide" Target="slide6.xml"/><Relationship Id="rId25" Type="http://schemas.openxmlformats.org/officeDocument/2006/relationships/slide" Target="slide22.xml"/><Relationship Id="rId2" Type="http://schemas.openxmlformats.org/officeDocument/2006/relationships/slide" Target="slide3.xml"/><Relationship Id="rId16" Type="http://schemas.openxmlformats.org/officeDocument/2006/relationships/slide" Target="slide25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11" Type="http://schemas.openxmlformats.org/officeDocument/2006/relationships/slide" Target="slide24.xml"/><Relationship Id="rId24" Type="http://schemas.openxmlformats.org/officeDocument/2006/relationships/slide" Target="slide17.xml"/><Relationship Id="rId5" Type="http://schemas.openxmlformats.org/officeDocument/2006/relationships/slide" Target="slide18.xml"/><Relationship Id="rId15" Type="http://schemas.openxmlformats.org/officeDocument/2006/relationships/slide" Target="slide20.xml"/><Relationship Id="rId23" Type="http://schemas.openxmlformats.org/officeDocument/2006/relationships/slide" Target="slide12.xml"/><Relationship Id="rId10" Type="http://schemas.openxmlformats.org/officeDocument/2006/relationships/slide" Target="slide19.xml"/><Relationship Id="rId19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slide" Target="slide14.xml"/><Relationship Id="rId14" Type="http://schemas.openxmlformats.org/officeDocument/2006/relationships/slide" Target="slide15.xml"/><Relationship Id="rId22" Type="http://schemas.openxmlformats.org/officeDocument/2006/relationships/slide" Target="slide7.xml"/><Relationship Id="rId27" Type="http://schemas.openxmlformats.org/officeDocument/2006/relationships/slide" Target="slide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8.xml"/><Relationship Id="rId5" Type="http://schemas.openxmlformats.org/officeDocument/2006/relationships/slide" Target="slide31.xml"/><Relationship Id="rId4" Type="http://schemas.openxmlformats.org/officeDocument/2006/relationships/slide" Target="slide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pps.k12.pa.us/143110127104733313/lib/143110127104733313/Distance%20Learning/Pictures/Jeopar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Welcome!</a:t>
            </a:r>
          </a:p>
          <a:p>
            <a:r>
              <a:rPr lang="en-US" b="1" dirty="0">
                <a:solidFill>
                  <a:schemeClr val="tx1"/>
                </a:solidFill>
              </a:rPr>
              <a:t>The Topic For Today Is…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562600" y="0"/>
            <a:ext cx="35814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3657600" cy="4191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Terms: 3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100" y="0"/>
            <a:ext cx="91440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Express this model using distributive property: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3128" y="3352800"/>
            <a:ext cx="45200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Answer:</a:t>
            </a:r>
            <a:r>
              <a:rPr lang="en-US" sz="8800" dirty="0">
                <a:solidFill>
                  <a:srgbClr val="FFFF00"/>
                </a:solidFill>
              </a:rPr>
              <a:t> 8 + 4y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2800" y="2057400"/>
            <a:ext cx="2362200" cy="1219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71700" y="2057400"/>
            <a:ext cx="1181100" cy="1219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6027" y="2057400"/>
            <a:ext cx="123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4</a:t>
            </a:r>
            <a:endParaRPr lang="en-US" sz="6000" b="1" dirty="0"/>
          </a:p>
        </p:txBody>
      </p:sp>
      <p:sp>
        <p:nvSpPr>
          <p:cNvPr id="13" name="Rectangle 12"/>
          <p:cNvSpPr/>
          <p:nvPr/>
        </p:nvSpPr>
        <p:spPr>
          <a:xfrm>
            <a:off x="2427718" y="1194137"/>
            <a:ext cx="123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2</a:t>
            </a:r>
            <a:endParaRPr lang="en-US" sz="6000" b="1" dirty="0"/>
          </a:p>
        </p:txBody>
      </p:sp>
      <p:sp>
        <p:nvSpPr>
          <p:cNvPr id="14" name="Rectangle 13"/>
          <p:cNvSpPr/>
          <p:nvPr/>
        </p:nvSpPr>
        <p:spPr>
          <a:xfrm>
            <a:off x="4191000" y="1065982"/>
            <a:ext cx="123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FF00"/>
                </a:solidFill>
              </a:rPr>
              <a:t>y</a:t>
            </a:r>
            <a:endParaRPr lang="en-US" sz="60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3770" r="8721" b="8500"/>
          <a:stretch/>
        </p:blipFill>
        <p:spPr bwMode="auto">
          <a:xfrm>
            <a:off x="5486109" y="2743681"/>
            <a:ext cx="3657891" cy="41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4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638800" y="0"/>
            <a:ext cx="35052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0"/>
            <a:ext cx="3505200" cy="4191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Terms: 4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18" y="0"/>
            <a:ext cx="9067800" cy="2286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Combine like terms: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3ab + 5b + 6ab + 6b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362200"/>
            <a:ext cx="487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3200" dirty="0">
                <a:solidFill>
                  <a:srgbClr val="FFFF00"/>
                </a:solidFill>
              </a:rPr>
              <a:t>	</a:t>
            </a:r>
            <a:r>
              <a:rPr lang="en-US" sz="4800" dirty="0">
                <a:solidFill>
                  <a:srgbClr val="FFFF00"/>
                </a:solidFill>
              </a:rPr>
              <a:t>9ab + 5b + 6b</a:t>
            </a:r>
            <a:r>
              <a:rPr lang="en-US" sz="4800" baseline="30000" dirty="0">
                <a:solidFill>
                  <a:srgbClr val="FFFF00"/>
                </a:solidFill>
              </a:rPr>
              <a:t>2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4"/>
          <a:stretch/>
        </p:blipFill>
        <p:spPr bwMode="auto">
          <a:xfrm>
            <a:off x="4898014" y="1066800"/>
            <a:ext cx="4219575" cy="5614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715000" y="0"/>
            <a:ext cx="3429000" cy="3810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600" y="0"/>
            <a:ext cx="3581400" cy="3810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Terms: 5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2514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The edge of a cube is 5cm. What is the volume?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V = s</a:t>
            </a:r>
            <a:r>
              <a:rPr lang="en-US" sz="4000" baseline="30000" dirty="0">
                <a:solidFill>
                  <a:srgbClr val="FFFF00"/>
                </a:solidFill>
              </a:rPr>
              <a:t>3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2743200"/>
            <a:ext cx="39624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5400" dirty="0">
                <a:solidFill>
                  <a:srgbClr val="FFFF00"/>
                </a:solidFill>
              </a:rPr>
              <a:t>125 cm</a:t>
            </a:r>
            <a:r>
              <a:rPr lang="en-US" sz="5400" baseline="30000" dirty="0">
                <a:solidFill>
                  <a:srgbClr val="FFFF00"/>
                </a:solidFill>
              </a:rPr>
              <a:t>3</a:t>
            </a:r>
            <a:endParaRPr lang="en-US" sz="5400" dirty="0">
              <a:solidFill>
                <a:srgbClr val="FFFF00"/>
              </a:solidFill>
            </a:endParaRPr>
          </a:p>
        </p:txBody>
      </p:sp>
      <p:pic>
        <p:nvPicPr>
          <p:cNvPr id="5" name="Picture 4" descr="A picture containing text, photo, book, different&#10;&#10;Description automatically generated">
            <a:extLst>
              <a:ext uri="{FF2B5EF4-FFF2-40B4-BE49-F238E27FC236}">
                <a16:creationId xmlns:a16="http://schemas.microsoft.com/office/drawing/2014/main" id="{C8FA3AA2-D81B-D044-BDF4-8DA29C8BA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11" y="1345324"/>
            <a:ext cx="471529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96000" y="0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9" y="-27709"/>
            <a:ext cx="3016827" cy="446809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= &amp; ≠ : 1 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36"/>
            <a:ext cx="3124200" cy="25066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Solve if x = 4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6x - x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utoShape 2" descr="data:image/jpeg;base64,/9j/4AAQSkZJRgABAQAAAQABAAD/2wCEAAkGBg0GEBQIBxAUDw4WFRIRFBcPEBASFBAPFRkXGhUVFBcaJyYfFxovGhgTKzssJycpLCw4FSoxNzAqNiYrLCkBCQoKBQUFDQUFDSkYEhgpKSkpKSkpKSkpKSkpKSkpKSkpKSkpKSkpKSkpKSkpKSkpKSkpKSkpKSkpKSkpKSkpKf/AABEIAP8AxQMBIgACEQEDEQH/xAAbAAEBAQEAAwEAAAAAAAAAAAAABgUEAQIDB//EAEIQAAEDAwIDBAcGAgcJAAAAAAABAgMEBREGIRIxURMiQWEHFCMyUnGBFiZygpGhQmMVFzRic7HRMzU2Q1NVkpTB/8QAFAEBAAAAAAAAAAAAAAAAAAAAAP/EABQRAQAAAAAAAAAAAAAAAAAAAAD/2gAMAwEAAhEDEQA/AP3EAAAAAAAAAAAAAAAAAAAAAAAAAAAAAAAAAAAAAAAAAAAAAAAAAAAAAAAAAAAAAAAAAAAAAAAAAAAAAAAAAAADkutzhssElwrncEUbHSPXo1qZ26r/AJ5A6wfmWjb3crbVsm1OuIbpxTwNXOKSoancp16cUCR9MqzGM5Vf00AAAAAAAAAAAAAAAAAAAAAAAAAAAAAAENqj743CLS0fepIOCsr+jsLmnpnficnEqL4NQpdT3+LTFJLdardsbco1Ocki7MYnmrlan1M7QVglstMs9071fUPWqqnfzn/8tOjWtw1E5bLjmB06y04mqKN9Cx3ZzIrZYJE5w1Ua8Ub0Xw32+SqeuitRrqakbVTt7OpYroKmPxiqo14ZGqnhvunk5DeIa4/cu7MubdqGvVlPP8MVe1PYS+SOTLV891UC5AAAAAAAAAAAAAAAAAAAAAAAAAAAAwda6jXTNI6pgbx1L1bBTR+MtXIvDG1E8d918mqBiVf30uzaNN6C3ObNL8M1ycnsmeaMb3l6KuFQuTD0bpxNL0jKJ7u0mVXSzyeM1VIvFK9V8d9k8kQ3ABm6jsUWpaWW1VnuSNVuU5sdzY9PNHI1foaQAmNA32W607qK67V9K9aWpT4ns9yVOrXtw7Pjv0KchtWJ9kK6HVsW1NJwUdfjZEicuIKhfwvVEVeeHIhcIud0A8gAAAAAAAAAAAAAAAAAAAAAAAENbfvndn3N29DQK+ng+GWvcmJ5fNGp3U81yhpa+vs1qp20Np3uFU9KamT4Xu9+VejWNy7Pht1NXTlih0zSxWqi9yNqNyvN7ub3r5q5XL9QNIAAAABzXK3xXaGShrW8cUjHRvTqxyYX5KTHo8uEtO2XTF1dxVdE5sSOXnPRuTNPMn5dl54Vu/MsCK19TvscsOsqFqq6mzFVNam81teqdp81Y7D0+oFqD509QyqY2eByPY5qPa5q5RzXJlFRfFMYPoAAAAAAAAAAAAAAAAAAAA8KuN1PJH+kO4S1DYtMWp3DV1qrGrk3WCjb/aJl6d3ZOWVdtugHNpL73102rZd6aPjo6DPJYmrieoT8Tkwi88NVC5Oa22+K0wx0NG3gijY2NiJ4MamE+Z0gAAAAAA9JoW1DVimajmORWuRyZRzV2VFTxTB7gCJ0JM7T082jKxVXsU7ejc5VVZLc9y4bleasdlq/TGyFsSPpDtkyRxaitLeKsonLM1qc5qZUxUQr82b9ct25lHarnFeoI7hRO4opGNkYv91yZ36L1TwwB1gAAAAAAAAAAAAAAAAAD51FQykY6eocjI2tV7nOXCNY1Mqqr4JhFI7QNO++yzayrmqjqnEVK1ybw21i+z+Svdl6/Q8a7mdqGeDRlGqok3t6xzVVFjt0bt25Tkr3IjU+udlLOGFtO1IoURrGojWo1MI1qbIiJ4JgD3AAAAAAAAAAAhtML9j7hLpaTakn46yg6Nyuaimb+Fyq5E6OUuSa17YJb1TJUWzu19M9Kqld/OZzjXq1zctVOW6Z5AUoMvTF/i1PSRXWl2bI3KtXnHImz2L5o5HJ9DUAAAAAAAAAAAAAAByXa6Q2WCS4VzuGKNjpHr/damduq9OqqdZDanX7YXCLS0e9JBwVlf0dhc09O78Tk4lTo1AOv0eWyZY5dRXZvDW1rkmci84KZExTwp8mYXrl2/IrgAAAAAAAAAAAAAACGpPuVdnUS92guLnTRckbDcmp7Vnkj2ojk6qmELkxNZadTU9I+iY7s5k4ZYJE2WGqjXiiei+He5+SqemitRrqakbVTt7OpYroKiPksVVHtI1U8N908nIBvAAAAAAAAAAAAAMvU9/i0xSS3Sq3bG3KNTnJIuzGN81cqJ9TO0FYJbLTLPc+9X1D1qqp385+/Zpzw1rcNROWy45mXV/fW7No071BbnNll8WzXJyeyZ5oxuXL0VcKXIAAAAAAAAAAAAAAAAAhrl9y7sy5t2oa9WU8/SKvai9hL5I5uWr5plS5M3Udih1NSy2qt/2cjVblObHc2vb5o5GqnyA0gTGgL9Ldad1FdtrhSvWlqU+J7PdlTq17cOz479CnAAAAAAAAAGFrTUa6ZpHVUDe0qXq2Cmj5rLVSbRtRPHfdfJqm6Q1t++l1fdHd6hoFfT0/wy17k9vL5o1MNTzXKAbujdOJpekZRPd2ky5lnkXdZqqTeV6r47/siG4crrnTsmSgdKxKhzVe2Pjb2isTm5G88GbQXmru6VLIaSSkVmWQPrEZwzS99OLs2LxcCORu+e8jtgNw+NTVxUTe1qntjYnNZHNaifVdjGjsdZcaN1Bfax3bvdxLLb0WldG3LVRjFy5cbKmeao76n2l0jQ1kEVuuMSVcUOOD1r2zsoiplyu95cL4gfa5amobPLFRXCdkc0zmsiY5V4pHOcjUwif3lRD0dqaBKtLKjZlnxlVSnlWJqcKvTilxwJsnXntzNPsWZR3CmU2TZNk8uh7gZFv1CtfUy231SqiSPPtpoUZBLhUT2T8rxc88k2Q+Ns1FU3COeaW3VEDo25YyZYUdULhy8MeHKiLlETfCd5DdAGFDf6t9I+4SW6Zs7XYSn7SBZZG5anEjkXhxhVXdf4V8jxV6kno6WO4rb6mSR64dBEkT5ok73ed3kaqd1OS/xIbwAxbnqZLX2CSUtXJ23/QpnSpAvd2nVq9z3vP3V6HvVaqo6KrjstQ9zamREVidjMrHZ4tu0ROFF7ruamuAOCC+0dTO+2Q1ETqpm74kkasjU2XKs547zf1O5HI7dq5+R8UoYWyettjYkypwq9GN41bttxc8bJ+hm0GkaK0esPtUa0z6hPauie9HcXew9vEqo12XOXKJ884A2QT8NpuFmo301tqvXKri4on3LdEZluWPdEiKuyP3xnLuiYFfqldO00VXqKJ7HuVGy+qRy1EcDsL3nORMozlvjmoGNqxPshXQ6ti2ppOCjr0TkkTlxBUL+F6oiruuHYLhFzuhzXGgiu8MlDWN44pGOY9F8WOTC/JSZ9Hlwlp2y6YujuKrolSJHLzno1TNPMn5MIvPCt33UCwAAAAAAABH+k/VyaVolSGRsVVOvYQueqokbne/MuMrhjVVeS74TxPSxWeZKKgg0pU+q0LWtklWWmVZ50yjsYfszid2iuXGe8mNjmstKuprxW3C5ox0VKiUEET04laj2tfLKqLt3kVE5bpt4b3gHFFZaSGd9zjgjSpeiI+VI29o5ERERFdzxhE/Q7QAAAAAAAAAAAAAAAAAAAAyavTFNV1cd7dxsqo29mjo5ZGJJF3sRyNRcPblyrjqRWpprjaapdUz0iRpRu7N74JO0bW2iVy8WW+8kka4fhUxzXOMH6Wcd4tMF9gkt1xZxwyNVj0yqZTyXwVFwufDAHRT1DKtjZ4HI9jmo9rmrlHNcmUVPLGD6ET6M0ktaVemnvWaKinSKGV2MuhkakjY3dXN4lRfDdEREwWwAAAAABGaktNZYqtdVacj7dXMbHW0zVw6qiZ7ksX85qZTH8SbJvz3dO6potUx+s2qVH42exe7JC/xbIxd2LlF59NsmsTd/wBB0d8k/pCPjpK5PdqKR/ZTfJ6ptInLZyL02ApARST6k053Z44bzAmO9EqUlVjxVzFzG/6KiqfWn9Kdsa5Ke79tbZl/guED4fqj92Kn5gLAHNRXKnuTe2oJY5mfFFI2Rv6tVUOkAAAAAAAAAAAAAAAyLvq+22H/AHpWQwr8L5W8a/Jid5f0MJfSO6693Sluqq/pI9nqlMvn2suFX6NAtCR1FrdUkWx6VYlZc12VGrmGjRdu0qXps1E+H3l5eKHOumLxqb/ietSlp1509r4mcTfBJKh3fXzRqIilNZLBSaciSjtELIIk8GJ7y9XKu7l81VVA5dI6abpem9VV6zTPc+aeV2zp6mTeSRengieTUNoAAAAAAAAAAfOenZVNWKoa17F2Vr2o5qp5ouyn0AErW+i6yVru3SjZBInJ1K59M5F6p2StT9jm/q+qaPvWi83CFfBJ5Y6tieSNlbn9yzAEZ/Q+pqLemudLVeVVQLF+qxO/+Hs2o1VT7ywW2f8Awp6uJV+j2qn7liAIxdR6jh2fZYpPOK6Qt/Z7Tx9rb6337BJ+W40Tv9C0AEZ9rr3/ANgm/wDeov8AU8faq/u9ywL+e50bf8kUtABGtvWpaj3LVTQ/4tx48f8AgwKmq59s2uBvl67M5E+vChZACN+zF+qv7Ze+zRebaW3wMx8nvVynj+q+nqspea2vrkXm2orZGx/RkfCiIWYAw7Roe02LDrbRQRuTk5ImukT87su/c3AAAAAAAAAAAAAAAAAAAAAA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81000" y="2590800"/>
            <a:ext cx="1676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8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60859"/>
            <a:ext cx="5638800" cy="519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61364" y="0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046" y="0"/>
            <a:ext cx="3082636" cy="4191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= &amp; ≠ : 2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0"/>
            <a:ext cx="3276600" cy="2590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FF00"/>
                </a:solidFill>
              </a:rPr>
              <a:t>Solve for y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FF00"/>
                </a:solidFill>
              </a:rPr>
              <a:t>9 + y = 27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81000" y="2590800"/>
            <a:ext cx="1676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y = 18</a:t>
            </a:r>
          </a:p>
        </p:txBody>
      </p:sp>
      <p:pic>
        <p:nvPicPr>
          <p:cNvPr id="5" name="Picture 4" descr="A picture containing outdoor, fence, person, young&#10;&#10;Description automatically generated">
            <a:extLst>
              <a:ext uri="{FF2B5EF4-FFF2-40B4-BE49-F238E27FC236}">
                <a16:creationId xmlns:a16="http://schemas.microsoft.com/office/drawing/2014/main" id="{EE52541C-EFB5-464C-8A93-13860B7B7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288" y="462455"/>
            <a:ext cx="4185516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711537" y="1"/>
            <a:ext cx="3408218" cy="4572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1"/>
            <a:ext cx="3276600" cy="4572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= &amp; ≠ : 3 </a:t>
            </a:r>
            <a:r>
              <a:rPr lang="en-US" sz="3200" dirty="0" err="1">
                <a:solidFill>
                  <a:srgbClr val="FFFF00"/>
                </a:solidFill>
              </a:rPr>
              <a:t>pts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3464" y="2580409"/>
            <a:ext cx="2819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i="1" dirty="0">
                <a:solidFill>
                  <a:srgbClr val="FFFF00"/>
                </a:solidFill>
              </a:rPr>
              <a:t>a</a:t>
            </a:r>
            <a:r>
              <a:rPr lang="en-US" sz="6000" dirty="0">
                <a:solidFill>
                  <a:srgbClr val="FFFF00"/>
                </a:solidFill>
              </a:rPr>
              <a:t> = 13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-34636" y="193964"/>
            <a:ext cx="3997036" cy="254923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FFFF00"/>
                </a:solidFill>
              </a:rPr>
              <a:t>Solve for </a:t>
            </a:r>
            <a:r>
              <a:rPr lang="en-US" sz="5400" i="1" dirty="0">
                <a:solidFill>
                  <a:srgbClr val="FFFF00"/>
                </a:solidFill>
              </a:rPr>
              <a:t>a</a:t>
            </a:r>
          </a:p>
          <a:p>
            <a:pPr marL="0" indent="0">
              <a:buNone/>
            </a:pPr>
            <a:r>
              <a:rPr lang="en-US" sz="5400" dirty="0">
                <a:solidFill>
                  <a:srgbClr val="FFFF00"/>
                </a:solidFill>
              </a:rPr>
              <a:t>6</a:t>
            </a:r>
            <a:r>
              <a:rPr lang="en-US" sz="5400" i="1" dirty="0">
                <a:solidFill>
                  <a:srgbClr val="FFFF00"/>
                </a:solidFill>
              </a:rPr>
              <a:t>a</a:t>
            </a:r>
            <a:r>
              <a:rPr lang="en-US" sz="5400" dirty="0">
                <a:solidFill>
                  <a:srgbClr val="FFFF00"/>
                </a:solidFill>
              </a:rPr>
              <a:t> = 78</a:t>
            </a:r>
          </a:p>
        </p:txBody>
      </p:sp>
      <p:pic>
        <p:nvPicPr>
          <p:cNvPr id="4" name="Picture 3" descr="A person wearing a costume&#10;&#10;Description automatically generated">
            <a:extLst>
              <a:ext uri="{FF2B5EF4-FFF2-40B4-BE49-F238E27FC236}">
                <a16:creationId xmlns:a16="http://schemas.microsoft.com/office/drawing/2014/main" id="{07246B3B-3550-DD42-943D-71697A221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851" y="713508"/>
            <a:ext cx="5497342" cy="5950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867400" y="0"/>
            <a:ext cx="3293918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200" y="24245"/>
            <a:ext cx="3408218" cy="39485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= &amp; ≠ : 4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257800" cy="243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Solve for x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18x &gt; 72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2286000"/>
            <a:ext cx="2819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x &gt; 4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27"/>
          <a:stretch/>
        </p:blipFill>
        <p:spPr bwMode="auto">
          <a:xfrm>
            <a:off x="2438399" y="1626177"/>
            <a:ext cx="6416283" cy="454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486400" y="3464"/>
            <a:ext cx="36576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6009" y="0"/>
            <a:ext cx="3657600" cy="42256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= &amp; ≠ : 5 pts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0" y="-20782"/>
            <a:ext cx="9067800" cy="34497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Jackson gets paid monthly, m, and gets paid a $500 bonus once per year. What is his annual salary if he earns $1,200 per month?</a:t>
            </a:r>
          </a:p>
        </p:txBody>
      </p:sp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2F7FAAB0-1248-8F47-8FC5-F98E83C04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765242"/>
            <a:ext cx="3124200" cy="3089294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76200" y="2895600"/>
            <a:ext cx="83058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  <a:r>
              <a:rPr lang="en-US" sz="6000" dirty="0">
                <a:solidFill>
                  <a:srgbClr val="FFFF00"/>
                </a:solidFill>
              </a:rPr>
              <a:t>12m + 500 = $14,900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92536" y="0"/>
            <a:ext cx="3048000" cy="3048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609" y="0"/>
            <a:ext cx="3048000" cy="3048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Graphs: 1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782" y="0"/>
            <a:ext cx="9140536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Solve for x.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0" y="1447800"/>
            <a:ext cx="18288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x = 16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136208"/>
              </p:ext>
            </p:extLst>
          </p:nvPr>
        </p:nvGraphicFramePr>
        <p:xfrm>
          <a:off x="2743200" y="762000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Quarts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Gallons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75260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96000" y="0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0"/>
            <a:ext cx="3200400" cy="3810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Graphs: 2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6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Solve for the missing y.	y = 3x + 2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245" y="2590800"/>
            <a:ext cx="2133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32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488256"/>
              </p:ext>
            </p:extLst>
          </p:nvPr>
        </p:nvGraphicFramePr>
        <p:xfrm>
          <a:off x="304800" y="1447800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4" descr="A picture containing text, bottle, sign, black&#10;&#10;Description automatically generated">
            <a:extLst>
              <a:ext uri="{FF2B5EF4-FFF2-40B4-BE49-F238E27FC236}">
                <a16:creationId xmlns:a16="http://schemas.microsoft.com/office/drawing/2014/main" id="{59351FD1-2A46-0E43-B039-8684B4FF6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33" y="2362200"/>
            <a:ext cx="446026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Distance Learning Review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3903972"/>
              </p:ext>
            </p:extLst>
          </p:nvPr>
        </p:nvGraphicFramePr>
        <p:xfrm>
          <a:off x="457200" y="838200"/>
          <a:ext cx="8229600" cy="472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57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Express Yourself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Totally Terms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Equal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</a:rPr>
                        <a:t> ≠ Inequality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Goofy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</a:rPr>
                        <a:t> Graphs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FFFF00"/>
                          </a:solidFill>
                        </a:rPr>
                        <a:t>And Tables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Random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9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" action="ppaction://hlinksldjump"/>
                        </a:rPr>
                        <a:t>1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3" action="ppaction://hlinksldjump"/>
                        </a:rPr>
                        <a:t>1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4" action="ppaction://hlinksldjump"/>
                        </a:rPr>
                        <a:t>1</a:t>
                      </a:r>
                      <a:r>
                        <a:rPr lang="en-US" baseline="0" dirty="0">
                          <a:hlinkClick r:id="rId4" action="ppaction://hlinksldjump"/>
                        </a:rPr>
                        <a:t>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5" action="ppaction://hlinksldjump"/>
                        </a:rPr>
                        <a:t>1 point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6" action="ppaction://hlinksldjump"/>
                        </a:rPr>
                        <a:t>1 point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2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7" action="ppaction://hlinksldjump"/>
                        </a:rPr>
                        <a:t>2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8" action="ppaction://hlinksldjump"/>
                        </a:rPr>
                        <a:t>2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9" action="ppaction://hlinksldjump"/>
                        </a:rPr>
                        <a:t>2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0" action="ppaction://hlinksldjump"/>
                        </a:rPr>
                        <a:t>2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1" action="ppaction://hlinksldjump"/>
                        </a:rPr>
                        <a:t>2 points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2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2" action="ppaction://hlinksldjump"/>
                        </a:rPr>
                        <a:t>3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3" action="ppaction://hlinksldjump"/>
                        </a:rPr>
                        <a:t>3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4" action="ppaction://hlinksldjump"/>
                        </a:rPr>
                        <a:t>3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5" action="ppaction://hlinksldjump"/>
                        </a:rPr>
                        <a:t>3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6" action="ppaction://hlinksldjump"/>
                        </a:rPr>
                        <a:t>3 points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27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7" action="ppaction://hlinksldjump"/>
                        </a:rPr>
                        <a:t>4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8" action="ppaction://hlinksldjump"/>
                        </a:rPr>
                        <a:t>4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19" action="ppaction://hlinksldjump"/>
                        </a:rPr>
                        <a:t>4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0" action="ppaction://hlinksldjump"/>
                        </a:rPr>
                        <a:t>4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1" action="ppaction://hlinksldjump"/>
                        </a:rPr>
                        <a:t>4 points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7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2" action="ppaction://hlinksldjump"/>
                        </a:rPr>
                        <a:t>5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3" action="ppaction://hlinksldjump"/>
                        </a:rPr>
                        <a:t>5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4" action="ppaction://hlinksldjump"/>
                        </a:rPr>
                        <a:t>5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5" action="ppaction://hlinksldjump"/>
                        </a:rPr>
                        <a:t>5 points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6" action="ppaction://hlinksldjump"/>
                        </a:rPr>
                        <a:t>5 points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3599162"/>
              </p:ext>
            </p:extLst>
          </p:nvPr>
        </p:nvGraphicFramePr>
        <p:xfrm>
          <a:off x="457200" y="5577841"/>
          <a:ext cx="82296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7" action="ppaction://hlinksldjump"/>
                        </a:rPr>
                        <a:t>Final Trivia Question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71754" y="10391"/>
            <a:ext cx="3048000" cy="370609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481" y="-13855"/>
            <a:ext cx="3124201" cy="394855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Graphs: 3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91"/>
            <a:ext cx="9130145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If x is 9 what is y?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1447800"/>
            <a:ext cx="1752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1" b="11818"/>
          <a:stretch/>
        </p:blipFill>
        <p:spPr bwMode="auto">
          <a:xfrm>
            <a:off x="3276600" y="533400"/>
            <a:ext cx="414873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V="1">
            <a:off x="3581400" y="3581400"/>
            <a:ext cx="36576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1247775"/>
            <a:ext cx="7110399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96000" y="17318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2482" y="1"/>
            <a:ext cx="3124200" cy="436418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Graphs: 4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318"/>
            <a:ext cx="9144000" cy="2649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The veterinarian charges $25 for an office visit and $30 a day to keep an animal overnight. What is the cost if your dog goes in for an office visit and has to stay for three nights?   c = 30d +25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7764" y="2819400"/>
            <a:ext cx="2133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$115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94" y="2514600"/>
            <a:ext cx="6483152" cy="4284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486400" y="0"/>
            <a:ext cx="36576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3657600" cy="4191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Graphs: 5 pts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3855" y="6927"/>
            <a:ext cx="9130145" cy="1981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What is the value of y when x is zero? 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41338" y="2969820"/>
            <a:ext cx="16002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C9EFA41-CA00-2943-84C0-49E51DC0D13F}"/>
              </a:ext>
            </a:extLst>
          </p:cNvPr>
          <p:cNvGrpSpPr/>
          <p:nvPr/>
        </p:nvGrpSpPr>
        <p:grpSpPr>
          <a:xfrm>
            <a:off x="3657600" y="1371600"/>
            <a:ext cx="4144963" cy="4114800"/>
            <a:chOff x="3657599" y="1295400"/>
            <a:chExt cx="4144963" cy="41148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599" y="1295400"/>
              <a:ext cx="4144963" cy="411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V="1">
              <a:off x="3962400" y="1600200"/>
              <a:ext cx="3581400" cy="25146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96000" y="0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99" y="10886"/>
            <a:ext cx="3450771" cy="40821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Random : 1 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4" y="0"/>
            <a:ext cx="9144000" cy="211455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If the ray represents x then what is the value of x?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15191" y="2209800"/>
            <a:ext cx="2133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x ≤ 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50000" b="25000"/>
          <a:stretch/>
        </p:blipFill>
        <p:spPr bwMode="auto">
          <a:xfrm>
            <a:off x="2743200" y="1409700"/>
            <a:ext cx="603885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91" y="2667000"/>
            <a:ext cx="6096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96000" y="45027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-16329"/>
            <a:ext cx="3429000" cy="48045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Random : 2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6927"/>
            <a:ext cx="8229600" cy="1981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FF00"/>
                </a:solidFill>
              </a:rPr>
              <a:t>If the ray represents x then what is the value of x?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3657600"/>
            <a:ext cx="2133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x &gt; 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t="23776" b="48951"/>
          <a:stretch/>
        </p:blipFill>
        <p:spPr bwMode="auto">
          <a:xfrm>
            <a:off x="3429000" y="1219200"/>
            <a:ext cx="5611806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9" b="17491"/>
          <a:stretch/>
        </p:blipFill>
        <p:spPr bwMode="auto">
          <a:xfrm>
            <a:off x="1936171" y="2237509"/>
            <a:ext cx="7133475" cy="386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96000" y="0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91199" y="0"/>
            <a:ext cx="3377045" cy="4191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Random : 3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64"/>
            <a:ext cx="8229600" cy="167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FF00"/>
                </a:solidFill>
              </a:rPr>
              <a:t>Solve for y.		20.5y = 164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3657600"/>
            <a:ext cx="2133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y = 8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799" y="1524000"/>
            <a:ext cx="720740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109855" y="-13855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7214"/>
            <a:ext cx="3429000" cy="429986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Random : 4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464"/>
            <a:ext cx="8686800" cy="20227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800" dirty="0">
                <a:solidFill>
                  <a:srgbClr val="FFFF00"/>
                </a:solidFill>
              </a:rPr>
              <a:t>Express 28 less than a number, n.</a:t>
            </a:r>
            <a:endParaRPr lang="en-US" sz="4800" dirty="0"/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752600"/>
            <a:ext cx="20574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6000" dirty="0">
                <a:solidFill>
                  <a:srgbClr val="FFFF00"/>
                </a:solidFill>
              </a:rPr>
              <a:t>n - 28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55BE92F-0EFF-6949-801F-A7747D936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96786"/>
            <a:ext cx="5372100" cy="533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6057900" y="0"/>
            <a:ext cx="3048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0" y="0"/>
            <a:ext cx="3276600" cy="4191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Random : 5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229600" cy="236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What is the value of the expression when x = 6 and y = 7?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2x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+ 9y</a:t>
            </a:r>
            <a:endParaRPr lang="en-US" dirty="0"/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35800" y="5871865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31618" y="2438400"/>
            <a:ext cx="1925782" cy="1524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solidFill>
                  <a:srgbClr val="FFFF00"/>
                </a:solidFill>
              </a:rPr>
              <a:t>Answer:</a:t>
            </a:r>
          </a:p>
          <a:p>
            <a:pPr marL="0" indent="0">
              <a:buFont typeface="Arial" pitchFamily="34" charset="0"/>
              <a:buNone/>
            </a:pPr>
            <a:r>
              <a:rPr lang="en-US" sz="5700" dirty="0">
                <a:solidFill>
                  <a:srgbClr val="FFFF00"/>
                </a:solidFill>
              </a:rPr>
              <a:t>135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5" y="12192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76200"/>
            <a:ext cx="8915400" cy="1470025"/>
          </a:xfrm>
        </p:spPr>
        <p:txBody>
          <a:bodyPr>
            <a:noAutofit/>
          </a:bodyPr>
          <a:lstStyle/>
          <a:p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2" action="ppaction://hlinksldjump"/>
              </a:rPr>
              <a:t>Final Jeopardy 1</a:t>
            </a:r>
            <a:endParaRPr lang="en-US" sz="6600" dirty="0">
              <a:solidFill>
                <a:srgbClr val="FFFF00"/>
              </a:solidFill>
              <a:hlinkClick r:id="rId2" action="ppaction://hlinksldjump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Decide how many points your team is willing to risk.</a:t>
            </a:r>
          </a:p>
          <a:p>
            <a:pPr algn="ctr"/>
            <a:r>
              <a:rPr lang="en-US" sz="2800" b="1" dirty="0"/>
              <a:t>If You get the Question right you win the points</a:t>
            </a:r>
          </a:p>
          <a:p>
            <a:pPr algn="ctr"/>
            <a:r>
              <a:rPr lang="en-US" sz="2800" b="1" dirty="0"/>
              <a:t>If you get it wrong  you lose the points!</a:t>
            </a:r>
          </a:p>
        </p:txBody>
      </p:sp>
      <p:sp>
        <p:nvSpPr>
          <p:cNvPr id="4" name="Title 4">
            <a:hlinkClick r:id="rId3" action="ppaction://hlinksldjump"/>
          </p:cNvPr>
          <p:cNvSpPr txBox="1">
            <a:spLocks/>
          </p:cNvSpPr>
          <p:nvPr/>
        </p:nvSpPr>
        <p:spPr>
          <a:xfrm>
            <a:off x="114300" y="1143000"/>
            <a:ext cx="8915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3" action="ppaction://hlinksldjump"/>
              </a:rPr>
              <a:t>Final Jeopardy 2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6" name="Title 4">
            <a:hlinkClick r:id="rId4" action="ppaction://hlinksldjump"/>
          </p:cNvPr>
          <p:cNvSpPr txBox="1">
            <a:spLocks/>
          </p:cNvSpPr>
          <p:nvPr/>
        </p:nvSpPr>
        <p:spPr>
          <a:xfrm>
            <a:off x="112030" y="2293883"/>
            <a:ext cx="8915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5" action="ppaction://hlinksldjump"/>
              </a:rPr>
              <a:t>Final Jeopardy 3</a:t>
            </a:r>
            <a:endParaRPr lang="en-US" sz="6600" dirty="0">
              <a:solidFill>
                <a:srgbClr val="FFFF00"/>
              </a:solidFill>
            </a:endParaRPr>
          </a:p>
        </p:txBody>
      </p:sp>
      <p:sp>
        <p:nvSpPr>
          <p:cNvPr id="7" name="Title 4">
            <a:hlinkClick r:id="rId6" action="ppaction://hlinksldjump"/>
          </p:cNvPr>
          <p:cNvSpPr txBox="1">
            <a:spLocks/>
          </p:cNvSpPr>
          <p:nvPr/>
        </p:nvSpPr>
        <p:spPr>
          <a:xfrm>
            <a:off x="83127" y="3352800"/>
            <a:ext cx="8915400" cy="2120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linkClick r:id="rId4" action="ppaction://hlinksldjump"/>
              </a:rPr>
              <a:t>Final Jeopardy 4</a:t>
            </a:r>
            <a:endParaRPr lang="en-US" sz="6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r>
              <a:rPr lang="en-US" sz="5400" dirty="0">
                <a:solidFill>
                  <a:srgbClr val="C00000"/>
                </a:solidFill>
              </a:rPr>
              <a:t>Topic: Memphis</a:t>
            </a:r>
          </a:p>
        </p:txBody>
      </p:sp>
    </p:spTree>
    <p:extLst>
      <p:ext uri="{BB962C8B-B14F-4D97-AF65-F5344CB8AC3E}">
        <p14:creationId xmlns:p14="http://schemas.microsoft.com/office/powerpoint/2010/main" val="1191536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lvl="0" indent="0">
              <a:buNone/>
              <a:defRPr/>
            </a:pPr>
            <a:r>
              <a:rPr lang="en-US" sz="4800" dirty="0">
                <a:solidFill>
                  <a:srgbClr val="FFFF00"/>
                </a:solidFill>
              </a:rPr>
              <a:t>Where does the name for the city of Memphis originate?</a:t>
            </a:r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5" name="Left Arrow 14">
            <a:hlinkClick r:id="rId2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2008" y="3987968"/>
            <a:ext cx="89257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Answer: It was named </a:t>
            </a:r>
            <a:r>
              <a:rPr lang="en-US" sz="6000">
                <a:solidFill>
                  <a:srgbClr val="FFC000"/>
                </a:solidFill>
              </a:rPr>
              <a:t>after an </a:t>
            </a:r>
            <a:r>
              <a:rPr lang="en-US" sz="6000" dirty="0">
                <a:solidFill>
                  <a:srgbClr val="FFC000"/>
                </a:solidFill>
              </a:rPr>
              <a:t>ancient city on the Nile River in Egypt.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638800" y="3464"/>
            <a:ext cx="35052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509" y="0"/>
            <a:ext cx="3505200" cy="422564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Expressions: 1 pt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3855"/>
            <a:ext cx="8379700" cy="27293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>
              <a:buNone/>
            </a:pPr>
            <a:r>
              <a:rPr lang="en-US" sz="5400" dirty="0">
                <a:solidFill>
                  <a:srgbClr val="FFFF00"/>
                </a:solidFill>
              </a:rPr>
              <a:t>x • x • 8 • 8 • 8</a:t>
            </a:r>
          </a:p>
          <a:p>
            <a:pPr>
              <a:buNone/>
            </a:pPr>
            <a:r>
              <a:rPr lang="en-US" sz="3600" dirty="0">
                <a:solidFill>
                  <a:srgbClr val="FFFF00"/>
                </a:solidFill>
              </a:rPr>
              <a:t>simplify using exponents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318" y="2839319"/>
            <a:ext cx="3183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Answer:	x</a:t>
            </a:r>
            <a:r>
              <a:rPr lang="en-US" sz="5400" b="1" baseline="30000" dirty="0">
                <a:solidFill>
                  <a:srgbClr val="FFFF00"/>
                </a:solidFill>
              </a:rPr>
              <a:t>2</a:t>
            </a:r>
            <a:r>
              <a:rPr lang="en-US" sz="5400" b="1" dirty="0">
                <a:solidFill>
                  <a:srgbClr val="FFFF00"/>
                </a:solidFill>
              </a:rPr>
              <a:t> •  8</a:t>
            </a:r>
            <a:r>
              <a:rPr lang="en-US" sz="5400" b="1" baseline="30000" dirty="0">
                <a:solidFill>
                  <a:srgbClr val="FFFF00"/>
                </a:solidFill>
              </a:rPr>
              <a:t>3</a:t>
            </a:r>
            <a:endParaRPr lang="en-US" sz="5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47800"/>
            <a:ext cx="5994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lvl="0" indent="0">
              <a:buNone/>
              <a:defRPr/>
            </a:pPr>
            <a:r>
              <a:rPr lang="en-US" sz="4800" dirty="0">
                <a:solidFill>
                  <a:srgbClr val="FFFF00"/>
                </a:solidFill>
              </a:rPr>
              <a:t>This famous singer/songwriter  went to middle school in Shelby Forest, near Millington.</a:t>
            </a:r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5" name="Left Arrow 14">
            <a:hlinkClick r:id="rId2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Arrow 8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3733800"/>
            <a:ext cx="8153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Answer: Justin Timberlake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lvl="0" indent="0">
              <a:buNone/>
              <a:defRPr/>
            </a:pPr>
            <a:r>
              <a:rPr lang="en-US" sz="4800" dirty="0">
                <a:solidFill>
                  <a:srgbClr val="FFFF00"/>
                </a:solidFill>
              </a:rPr>
              <a:t>Tennessee has more than 9,600 of these, more than any other state.</a:t>
            </a:r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5" name="Left Arrow 14">
            <a:hlinkClick r:id="rId2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Arrow 8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3923482"/>
            <a:ext cx="8153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Answer: caves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lvl="0" indent="0">
              <a:buNone/>
              <a:defRPr/>
            </a:pPr>
            <a:r>
              <a:rPr lang="en-US" sz="4800" dirty="0">
                <a:solidFill>
                  <a:srgbClr val="FFFF00"/>
                </a:solidFill>
              </a:rPr>
              <a:t>In 1879 Memphis lost its city charter due to what?</a:t>
            </a:r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5" name="Left Arrow 14">
            <a:hlinkClick r:id="rId2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Left Arrow 8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4343400"/>
            <a:ext cx="8915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>
                <a:solidFill>
                  <a:srgbClr val="FFC000"/>
                </a:solidFill>
              </a:rPr>
              <a:t>Answer: a yellow fever epidemic</a:t>
            </a:r>
            <a:endParaRPr lang="en-US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Answer Key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0328883"/>
              </p:ext>
            </p:extLst>
          </p:nvPr>
        </p:nvGraphicFramePr>
        <p:xfrm>
          <a:off x="457200" y="838200"/>
          <a:ext cx="8229600" cy="472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9579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Express Yourself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Totally Terms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Equal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</a:rPr>
                        <a:t> ≠ Inequality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Goofy</a:t>
                      </a:r>
                      <a:r>
                        <a:rPr lang="en-US" baseline="0" dirty="0">
                          <a:solidFill>
                            <a:srgbClr val="FFFF00"/>
                          </a:solidFill>
                        </a:rPr>
                        <a:t> Graphs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rgbClr val="FFFF00"/>
                          </a:solidFill>
                        </a:rPr>
                        <a:t>And Tables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FF00"/>
                          </a:solidFill>
                        </a:rPr>
                        <a:t>Random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9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x</a:t>
                      </a:r>
                      <a:r>
                        <a:rPr lang="en-US" sz="2400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•  8</a:t>
                      </a:r>
                      <a:r>
                        <a:rPr lang="en-US" sz="2400" baseline="300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x = 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x ≤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2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6x + 10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y = 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x &gt;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62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4x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8 + 4y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 = 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y = 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2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n -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8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9ab + 5b + 6b</a:t>
                      </a:r>
                      <a:r>
                        <a:rPr lang="en-US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x &gt;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$115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n - 28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579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6p -</a:t>
                      </a:r>
                      <a:r>
                        <a:rPr lang="en-US" sz="2400" baseline="0" dirty="0">
                          <a:solidFill>
                            <a:srgbClr val="FF0000"/>
                          </a:solidFill>
                        </a:rPr>
                        <a:t> 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125 cm</a:t>
                      </a:r>
                      <a:r>
                        <a:rPr lang="en-US" sz="2400" baseline="300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$14,900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135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62742"/>
              </p:ext>
            </p:extLst>
          </p:nvPr>
        </p:nvGraphicFramePr>
        <p:xfrm>
          <a:off x="457200" y="5577841"/>
          <a:ext cx="82296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hlinkClick r:id="rId2" action="ppaction://hlinksldjump"/>
                        </a:rPr>
                        <a:t>Final Trivia Question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1332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257800" y="-10391"/>
            <a:ext cx="38100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-162791"/>
            <a:ext cx="3657600" cy="69619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Expressions : 2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173" y="-34636"/>
            <a:ext cx="2621973" cy="2122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 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FFFF00"/>
                </a:solidFill>
              </a:rPr>
              <a:t>4</a:t>
            </a:r>
            <a:r>
              <a:rPr lang="en-US" sz="6000" baseline="30000" dirty="0">
                <a:solidFill>
                  <a:srgbClr val="FFFF00"/>
                </a:solidFill>
              </a:rPr>
              <a:t>3 </a:t>
            </a:r>
            <a:r>
              <a:rPr lang="en-US" sz="6000" dirty="0">
                <a:solidFill>
                  <a:srgbClr val="FFFF00"/>
                </a:solidFill>
              </a:rPr>
              <a:t>=</a:t>
            </a:r>
            <a:endParaRPr lang="en-US" sz="6000" dirty="0"/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" y="29718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Answer:	64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095375"/>
            <a:ext cx="4309804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410200" y="0"/>
            <a:ext cx="37338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795" y="-152400"/>
            <a:ext cx="3657600" cy="6858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Expressions : 3 </a:t>
            </a:r>
            <a:r>
              <a:rPr lang="en-US" sz="3200" dirty="0" err="1">
                <a:solidFill>
                  <a:srgbClr val="FFFF00"/>
                </a:solidFill>
              </a:rPr>
              <a:t>pts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1173" y="-24245"/>
            <a:ext cx="5105400" cy="2590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Simplify x + x + x + x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3657600"/>
            <a:ext cx="3012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Answer: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4x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1"/>
          <a:stretch/>
        </p:blipFill>
        <p:spPr bwMode="auto">
          <a:xfrm>
            <a:off x="2666999" y="1219200"/>
            <a:ext cx="6328739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271655" y="0"/>
            <a:ext cx="38862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255" y="-152400"/>
            <a:ext cx="4191000" cy="5715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Expressions : 4 </a:t>
            </a:r>
            <a:r>
              <a:rPr lang="en-US" sz="3200" dirty="0" err="1">
                <a:solidFill>
                  <a:srgbClr val="FFFF00"/>
                </a:solidFill>
              </a:rPr>
              <a:t>pts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927" y="3464"/>
            <a:ext cx="8782916" cy="2036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A number decreased by 8 written as an expression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54368F-412C-034E-AAF5-0556633471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040082"/>
            <a:ext cx="4648200" cy="3594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3226743"/>
            <a:ext cx="1981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5400" b="1" dirty="0">
                <a:solidFill>
                  <a:srgbClr val="FFFF00"/>
                </a:solidFill>
              </a:rPr>
              <a:t>n - 8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486400" y="10391"/>
            <a:ext cx="36576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5900" y="-142009"/>
            <a:ext cx="4038600" cy="67540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Expressions: 5 </a:t>
            </a:r>
            <a:r>
              <a:rPr lang="en-US" sz="3200" dirty="0" err="1">
                <a:solidFill>
                  <a:srgbClr val="FFFF00"/>
                </a:solidFill>
              </a:rPr>
              <a:t>pts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782"/>
            <a:ext cx="9144000" cy="23379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The cost of putt-putt golf is $6 per person and you have a group discount coupon for $5. Write this as an expression using </a:t>
            </a:r>
            <a:r>
              <a:rPr lang="en-US" i="1" dirty="0">
                <a:solidFill>
                  <a:srgbClr val="FFFF00"/>
                </a:solidFill>
              </a:rPr>
              <a:t>p</a:t>
            </a:r>
            <a:r>
              <a:rPr lang="en-US" dirty="0">
                <a:solidFill>
                  <a:srgbClr val="FFFF00"/>
                </a:solidFill>
              </a:rPr>
              <a:t> as the variable for person. </a:t>
            </a: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" y="3657600"/>
            <a:ext cx="30122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Answer:</a:t>
            </a:r>
          </a:p>
          <a:p>
            <a:pPr algn="ctr"/>
            <a:r>
              <a:rPr lang="en-US" sz="5400" b="1" dirty="0">
                <a:solidFill>
                  <a:srgbClr val="FFFF00"/>
                </a:solidFill>
              </a:rPr>
              <a:t>6p - 5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099" y="2118014"/>
            <a:ext cx="6218381" cy="466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562600" y="0"/>
            <a:ext cx="3581400" cy="5334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0" y="0"/>
            <a:ext cx="3657600" cy="5334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Terms: 1 </a:t>
            </a:r>
            <a:r>
              <a:rPr lang="en-US" sz="3200" dirty="0" err="1">
                <a:solidFill>
                  <a:srgbClr val="FFFF00"/>
                </a:solidFill>
              </a:rPr>
              <a:t>pt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-3464"/>
            <a:ext cx="8991600" cy="2122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Identify the coefficient: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FFFF00"/>
                </a:solidFill>
              </a:rPr>
              <a:t>8</a:t>
            </a:r>
            <a:r>
              <a:rPr lang="en-US" sz="4000" baseline="30000" dirty="0">
                <a:solidFill>
                  <a:srgbClr val="FFFF00"/>
                </a:solidFill>
              </a:rPr>
              <a:t>3</a:t>
            </a:r>
            <a:r>
              <a:rPr lang="en-US" sz="4000" dirty="0">
                <a:solidFill>
                  <a:srgbClr val="FFFF00"/>
                </a:solidFill>
              </a:rPr>
              <a:t> + 5x + 9 = 82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105028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Answer:	5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905000"/>
            <a:ext cx="60960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5541818" y="0"/>
            <a:ext cx="3581400" cy="419100"/>
          </a:xfrm>
          <a:prstGeom prst="round2DiagRect">
            <a:avLst/>
          </a:prstGeom>
          <a:solidFill>
            <a:schemeClr val="accent1"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3733800" cy="4572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Terms: 2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855" y="0"/>
            <a:ext cx="3366655" cy="2781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Question: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FFFF00"/>
                </a:solidFill>
              </a:rPr>
              <a:t>Simplify:</a:t>
            </a:r>
          </a:p>
          <a:p>
            <a:pPr marL="0" indent="0">
              <a:buNone/>
            </a:pPr>
            <a:r>
              <a:rPr lang="en-US" sz="6000" dirty="0">
                <a:solidFill>
                  <a:srgbClr val="FFFF00"/>
                </a:solidFill>
              </a:rPr>
              <a:t>2(3x + 5)</a:t>
            </a:r>
          </a:p>
          <a:p>
            <a:pPr marL="0" indent="0" algn="ctr">
              <a:buNone/>
            </a:pPr>
            <a:endParaRPr lang="en-US" sz="11400" b="1" dirty="0">
              <a:solidFill>
                <a:srgbClr val="FFFF00"/>
              </a:solidFill>
            </a:endParaRPr>
          </a:p>
        </p:txBody>
      </p:sp>
      <p:sp>
        <p:nvSpPr>
          <p:cNvPr id="10" name="Rectangle 9">
            <a:hlinkClick r:id="rId2" action="ppaction://hlinksldjump"/>
          </p:cNvPr>
          <p:cNvSpPr/>
          <p:nvPr/>
        </p:nvSpPr>
        <p:spPr>
          <a:xfrm>
            <a:off x="152400" y="5867400"/>
            <a:ext cx="874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Back</a:t>
            </a:r>
          </a:p>
        </p:txBody>
      </p:sp>
      <p:sp>
        <p:nvSpPr>
          <p:cNvPr id="11" name="Left Arrow 10">
            <a:hlinkClick r:id="rId3" action="ppaction://hlinksldjump"/>
          </p:cNvPr>
          <p:cNvSpPr/>
          <p:nvPr/>
        </p:nvSpPr>
        <p:spPr>
          <a:xfrm>
            <a:off x="0" y="5867400"/>
            <a:ext cx="990600" cy="457200"/>
          </a:xfrm>
          <a:prstGeom prst="leftArrow">
            <a:avLst>
              <a:gd name="adj1" fmla="val 92424"/>
              <a:gd name="adj2" fmla="val 59091"/>
            </a:avLst>
          </a:prstGeom>
          <a:solidFill>
            <a:schemeClr val="accent1">
              <a:alpha val="6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-2882" y="2819400"/>
            <a:ext cx="266988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Answer:</a:t>
            </a:r>
          </a:p>
          <a:p>
            <a:r>
              <a:rPr lang="en-US" sz="5400" dirty="0">
                <a:solidFill>
                  <a:srgbClr val="FFFF00"/>
                </a:solidFill>
              </a:rPr>
              <a:t>6x + 10 </a:t>
            </a:r>
            <a:endParaRPr lang="en-US" sz="9600" b="1" dirty="0">
              <a:solidFill>
                <a:srgbClr val="FFFF00"/>
              </a:solidFill>
            </a:endParaRPr>
          </a:p>
          <a:p>
            <a:r>
              <a:rPr lang="en-US" sz="3200" dirty="0">
                <a:solidFill>
                  <a:srgbClr val="FFFF00"/>
                </a:solidFill>
              </a:rPr>
              <a:t>	</a:t>
            </a:r>
          </a:p>
        </p:txBody>
      </p:sp>
      <p:pic>
        <p:nvPicPr>
          <p:cNvPr id="5" name="Picture 4" descr="A picture containing sitting, black, woman, white&#10;&#10;Description automatically generated">
            <a:extLst>
              <a:ext uri="{FF2B5EF4-FFF2-40B4-BE49-F238E27FC236}">
                <a16:creationId xmlns:a16="http://schemas.microsoft.com/office/drawing/2014/main" id="{7C757DD8-0C2F-734B-8446-420D08658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942" y="1418819"/>
            <a:ext cx="5441258" cy="5206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Jeopardy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3" ma:contentTypeDescription="Create a new document." ma:contentTypeScope="" ma:versionID="37d3ec2b48d53e45b233ad8f52fe1b11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Props1.xml><?xml version="1.0" encoding="utf-8"?>
<ds:datastoreItem xmlns:ds="http://schemas.openxmlformats.org/officeDocument/2006/customXml" ds:itemID="{8C5D60DC-E93B-4C50-8229-0717C8FF76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35F98E-3561-431A-BD1A-FEE79EAF1316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3.xml><?xml version="1.0" encoding="utf-8"?>
<ds:datastoreItem xmlns:ds="http://schemas.openxmlformats.org/officeDocument/2006/customXml" ds:itemID="{7BC04C0C-F525-4270-8557-2608711BD02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Jeopardy Template</Template>
  <TotalTime>6198</TotalTime>
  <Words>934</Words>
  <Application>Microsoft Macintosh PowerPoint</Application>
  <PresentationFormat>On-screen Show (4:3)</PresentationFormat>
  <Paragraphs>284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Jeopardy Template</vt:lpstr>
      <vt:lpstr>PowerPoint Presentation</vt:lpstr>
      <vt:lpstr>Distance Learning Review</vt:lpstr>
      <vt:lpstr>Expressions: 1 pt</vt:lpstr>
      <vt:lpstr>Expressions : 2 pts</vt:lpstr>
      <vt:lpstr>Expressions : 3 pts</vt:lpstr>
      <vt:lpstr>Expressions : 4 pts</vt:lpstr>
      <vt:lpstr>Expressions: 5 pts</vt:lpstr>
      <vt:lpstr>Terms: 1 pt</vt:lpstr>
      <vt:lpstr>Terms: 2 pts</vt:lpstr>
      <vt:lpstr>Terms: 3 pts</vt:lpstr>
      <vt:lpstr>Terms: 4 pts</vt:lpstr>
      <vt:lpstr>Terms: 5 pts</vt:lpstr>
      <vt:lpstr>= &amp; ≠ : 1 pt</vt:lpstr>
      <vt:lpstr>= &amp; ≠ : 2 pts</vt:lpstr>
      <vt:lpstr>= &amp; ≠ : 3 pts</vt:lpstr>
      <vt:lpstr>= &amp; ≠ : 4 pts</vt:lpstr>
      <vt:lpstr>= &amp; ≠ : 5 pts</vt:lpstr>
      <vt:lpstr>Graphs: 1 pts</vt:lpstr>
      <vt:lpstr>Graphs: 2 pts</vt:lpstr>
      <vt:lpstr>Graphs: 3 pts</vt:lpstr>
      <vt:lpstr>Graphs: 4 pts</vt:lpstr>
      <vt:lpstr>Graphs: 5 pts</vt:lpstr>
      <vt:lpstr>Random : 1 pt</vt:lpstr>
      <vt:lpstr>Random : 2 pts</vt:lpstr>
      <vt:lpstr>Random : 3 pts</vt:lpstr>
      <vt:lpstr>Random : 4 pts</vt:lpstr>
      <vt:lpstr>Random : 5 pts</vt:lpstr>
      <vt:lpstr>Final Jeopardy 1</vt:lpstr>
      <vt:lpstr>PowerPoint Presentation</vt:lpstr>
      <vt:lpstr>PowerPoint Presentation</vt:lpstr>
      <vt:lpstr>PowerPoint Presentation</vt:lpstr>
      <vt:lpstr>PowerPoint Presentation</vt:lpstr>
      <vt:lpstr>Answer Key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Cochise</dc:creator>
  <cp:lastModifiedBy>Cummins, Kathleen Helen</cp:lastModifiedBy>
  <cp:revision>271</cp:revision>
  <dcterms:created xsi:type="dcterms:W3CDTF">2011-09-14T02:34:08Z</dcterms:created>
  <dcterms:modified xsi:type="dcterms:W3CDTF">2020-05-05T15:15:56Z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TC300049439990</vt:lpwstr>
  </property>
</Properties>
</file>